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41" r:id="rId1"/>
  </p:sldMasterIdLst>
  <p:notesMasterIdLst>
    <p:notesMasterId r:id="rId16"/>
  </p:notesMasterIdLst>
  <p:handoutMasterIdLst>
    <p:handoutMasterId r:id="rId17"/>
  </p:handoutMasterIdLst>
  <p:sldIdLst>
    <p:sldId id="256" r:id="rId2"/>
    <p:sldId id="310" r:id="rId3"/>
    <p:sldId id="258" r:id="rId4"/>
    <p:sldId id="259" r:id="rId5"/>
    <p:sldId id="296" r:id="rId6"/>
    <p:sldId id="307" r:id="rId7"/>
    <p:sldId id="295" r:id="rId8"/>
    <p:sldId id="276" r:id="rId9"/>
    <p:sldId id="297" r:id="rId10"/>
    <p:sldId id="308" r:id="rId11"/>
    <p:sldId id="298" r:id="rId12"/>
    <p:sldId id="309" r:id="rId13"/>
    <p:sldId id="270" r:id="rId14"/>
    <p:sldId id="271" r:id="rId15"/>
  </p:sldIdLst>
  <p:sldSz cx="9144000" cy="6858000" type="screen4x3"/>
  <p:notesSz cx="7010400" cy="9296400"/>
  <p:custDataLst>
    <p:tags r:id="rId1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907" userDrawn="1">
          <p15:clr>
            <a:srgbClr val="A4A3A4"/>
          </p15:clr>
        </p15:guide>
        <p15:guide id="2" pos="2187" userDrawn="1">
          <p15:clr>
            <a:srgbClr val="A4A3A4"/>
          </p15:clr>
        </p15:guide>
        <p15:guide id="3" orient="horz" pos="2928" userDrawn="1">
          <p15:clr>
            <a:srgbClr val="A4A3A4"/>
          </p15:clr>
        </p15:guide>
        <p15:guide id="4" pos="220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indows User" initials="WU" lastIdx="30" clrIdx="0"/>
  <p:cmAuthor id="1" name="Maria Cancian" initials="MC" lastIdx="13" clrIdx="1"/>
  <p:cmAuthor id="2" name="Dan Meyer" initials="DM" lastIdx="25" clrIdx="2"/>
  <p:cmAuthor id="3" name="Angela Guarin Aristizabel" initials="AGA" lastIdx="3" clrIdx="3"/>
  <p:cmAuthor id="4" name="Maria Cancian" initials="MC [2]" lastIdx="1" clrIdx="6"/>
  <p:cmAuthor id="5" name="Angela Maria Guarin Aristizabel" initials="AMGA" lastIdx="1" clrIdx="5"/>
  <p:cmAuthor id="6" name="Leslie Beasley Hodges" initials="LBH" lastIdx="9" clrIdx="7">
    <p:extLst>
      <p:ext uri="{19B8F6BF-5375-455C-9EA6-DF929625EA0E}">
        <p15:presenceInfo xmlns:p15="http://schemas.microsoft.com/office/powerpoint/2012/main" userId="S-1-5-21-2133283647-936784373-1860969634-3809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DDCECD"/>
    <a:srgbClr val="EFE8E8"/>
    <a:srgbClr val="016AAE"/>
    <a:srgbClr val="B8E08C"/>
    <a:srgbClr val="FF5050"/>
    <a:srgbClr val="FF6699"/>
    <a:srgbClr val="953734"/>
    <a:srgbClr val="FF33CC"/>
    <a:srgbClr val="385D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727" autoAdjust="0"/>
    <p:restoredTop sz="55979" autoAdjust="0"/>
  </p:normalViewPr>
  <p:slideViewPr>
    <p:cSldViewPr>
      <p:cViewPr varScale="1">
        <p:scale>
          <a:sx n="46" d="100"/>
          <a:sy n="46" d="100"/>
        </p:scale>
        <p:origin x="2045" y="53"/>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notesViewPr>
    <p:cSldViewPr>
      <p:cViewPr varScale="1">
        <p:scale>
          <a:sx n="54" d="100"/>
          <a:sy n="54" d="100"/>
        </p:scale>
        <p:origin x="-1854" y="-78"/>
      </p:cViewPr>
      <p:guideLst>
        <p:guide orient="horz" pos="2907"/>
        <p:guide pos="2187"/>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userId="1535172003_tp_box_2" providerId="OAuth2" clId="{E3B2BED7-EC6D-476F-9BF7-CEFC154AE922}"/>
    <pc:docChg chg="custSel delSld modSld">
      <pc:chgData name="" userId="1535172003_tp_box_2" providerId="OAuth2" clId="{E3B2BED7-EC6D-476F-9BF7-CEFC154AE922}" dt="2025-04-11T13:19:25.640" v="23" actId="47"/>
      <pc:docMkLst>
        <pc:docMk/>
      </pc:docMkLst>
      <pc:sldChg chg="modSp mod">
        <pc:chgData name="" userId="1535172003_tp_box_2" providerId="OAuth2" clId="{E3B2BED7-EC6D-476F-9BF7-CEFC154AE922}" dt="2025-04-11T13:19:05.946" v="22" actId="20577"/>
        <pc:sldMkLst>
          <pc:docMk/>
          <pc:sldMk cId="4180376325" sldId="276"/>
        </pc:sldMkLst>
        <pc:spChg chg="mod">
          <ac:chgData name="" userId="1535172003_tp_box_2" providerId="OAuth2" clId="{E3B2BED7-EC6D-476F-9BF7-CEFC154AE922}" dt="2025-04-11T13:19:05.946" v="22" actId="20577"/>
          <ac:spMkLst>
            <pc:docMk/>
            <pc:sldMk cId="4180376325" sldId="276"/>
            <ac:spMk id="9" creationId="{EA49E9F0-D083-379A-B210-842A3372FF8F}"/>
          </ac:spMkLst>
        </pc:spChg>
      </pc:sldChg>
      <pc:sldChg chg="del">
        <pc:chgData name="" userId="1535172003_tp_box_2" providerId="OAuth2" clId="{E3B2BED7-EC6D-476F-9BF7-CEFC154AE922}" dt="2025-04-11T13:19:25.640" v="23" actId="47"/>
        <pc:sldMkLst>
          <pc:docMk/>
          <pc:sldMk cId="943634538" sldId="311"/>
        </pc:sldMkLst>
      </pc:sldChg>
    </pc:docChg>
  </pc:docChgLst>
  <pc:docChgLst>
    <pc:chgData userId="1535172003_tp_box_2" providerId="OAuth2" clId="{F83DF7AE-560F-4853-AC84-63E69FCB18E7}"/>
    <pc:docChg chg="modSld">
      <pc:chgData name="" userId="1535172003_tp_box_2" providerId="OAuth2" clId="{F83DF7AE-560F-4853-AC84-63E69FCB18E7}" dt="2025-04-11T17:38:11.982" v="7" actId="6549"/>
      <pc:docMkLst>
        <pc:docMk/>
      </pc:docMkLst>
      <pc:sldChg chg="modSp mod">
        <pc:chgData name="" userId="1535172003_tp_box_2" providerId="OAuth2" clId="{F83DF7AE-560F-4853-AC84-63E69FCB18E7}" dt="2025-04-11T17:38:11.982" v="7" actId="6549"/>
        <pc:sldMkLst>
          <pc:docMk/>
          <pc:sldMk cId="1998977772" sldId="307"/>
        </pc:sldMkLst>
        <pc:spChg chg="mod">
          <ac:chgData name="" userId="1535172003_tp_box_2" providerId="OAuth2" clId="{F83DF7AE-560F-4853-AC84-63E69FCB18E7}" dt="2025-04-11T17:38:11.982" v="7" actId="6549"/>
          <ac:spMkLst>
            <pc:docMk/>
            <pc:sldMk cId="1998977772" sldId="307"/>
            <ac:spMk id="3" creationId="{3CB2495F-B0AA-CDA6-EB90-11CDF3B5F1FE}"/>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3037840" cy="464820"/>
          </a:xfrm>
          <a:prstGeom prst="rect">
            <a:avLst/>
          </a:prstGeom>
        </p:spPr>
        <p:txBody>
          <a:bodyPr vert="horz" lIns="91425" tIns="45713" rIns="91425" bIns="45713" rtlCol="0"/>
          <a:lstStyle>
            <a:lvl1pPr algn="l">
              <a:defRPr sz="1200"/>
            </a:lvl1pPr>
          </a:lstStyle>
          <a:p>
            <a:endParaRPr lang="en-US" dirty="0"/>
          </a:p>
        </p:txBody>
      </p:sp>
      <p:sp>
        <p:nvSpPr>
          <p:cNvPr id="3" name="Date Placeholder 2"/>
          <p:cNvSpPr>
            <a:spLocks noGrp="1"/>
          </p:cNvSpPr>
          <p:nvPr>
            <p:ph type="dt" sz="quarter" idx="1"/>
          </p:nvPr>
        </p:nvSpPr>
        <p:spPr>
          <a:xfrm>
            <a:off x="3970941" y="2"/>
            <a:ext cx="3037840" cy="464820"/>
          </a:xfrm>
          <a:prstGeom prst="rect">
            <a:avLst/>
          </a:prstGeom>
        </p:spPr>
        <p:txBody>
          <a:bodyPr vert="horz" lIns="91425" tIns="45713" rIns="91425" bIns="45713" rtlCol="0"/>
          <a:lstStyle>
            <a:lvl1pPr algn="r">
              <a:defRPr sz="1200"/>
            </a:lvl1pPr>
          </a:lstStyle>
          <a:p>
            <a:fld id="{FCB73565-5B96-4462-B70D-6D9715BEF824}" type="datetimeFigureOut">
              <a:rPr lang="en-US" smtClean="0"/>
              <a:pPr/>
              <a:t>4/11/2025</a:t>
            </a:fld>
            <a:endParaRPr lang="en-US" dirty="0"/>
          </a:p>
        </p:txBody>
      </p:sp>
      <p:sp>
        <p:nvSpPr>
          <p:cNvPr id="4" name="Footer Placeholder 3"/>
          <p:cNvSpPr>
            <a:spLocks noGrp="1"/>
          </p:cNvSpPr>
          <p:nvPr>
            <p:ph type="ftr" sz="quarter" idx="2"/>
          </p:nvPr>
        </p:nvSpPr>
        <p:spPr>
          <a:xfrm>
            <a:off x="1" y="8829972"/>
            <a:ext cx="3037840" cy="464820"/>
          </a:xfrm>
          <a:prstGeom prst="rect">
            <a:avLst/>
          </a:prstGeom>
        </p:spPr>
        <p:txBody>
          <a:bodyPr vert="horz" lIns="91425" tIns="45713" rIns="91425" bIns="4571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41" y="8829972"/>
            <a:ext cx="3037840" cy="464820"/>
          </a:xfrm>
          <a:prstGeom prst="rect">
            <a:avLst/>
          </a:prstGeom>
        </p:spPr>
        <p:txBody>
          <a:bodyPr vert="horz" lIns="91425" tIns="45713" rIns="91425" bIns="45713" rtlCol="0" anchor="b"/>
          <a:lstStyle>
            <a:lvl1pPr algn="r">
              <a:defRPr sz="1200"/>
            </a:lvl1pPr>
          </a:lstStyle>
          <a:p>
            <a:fld id="{702543F4-4C33-45A0-8D5D-D62EE540AB2E}" type="slidenum">
              <a:rPr lang="en-US" smtClean="0"/>
              <a:pPr/>
              <a:t>‹#›</a:t>
            </a:fld>
            <a:endParaRPr lang="en-US" dirty="0"/>
          </a:p>
        </p:txBody>
      </p:sp>
    </p:spTree>
    <p:extLst>
      <p:ext uri="{BB962C8B-B14F-4D97-AF65-F5344CB8AC3E}">
        <p14:creationId xmlns:p14="http://schemas.microsoft.com/office/powerpoint/2010/main" val="20822074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3037840" cy="464820"/>
          </a:xfrm>
          <a:prstGeom prst="rect">
            <a:avLst/>
          </a:prstGeom>
        </p:spPr>
        <p:txBody>
          <a:bodyPr vert="horz" lIns="91425" tIns="45713" rIns="91425" bIns="45713" rtlCol="0"/>
          <a:lstStyle>
            <a:lvl1pPr algn="l">
              <a:defRPr sz="1200"/>
            </a:lvl1pPr>
          </a:lstStyle>
          <a:p>
            <a:endParaRPr lang="en-US" dirty="0"/>
          </a:p>
        </p:txBody>
      </p:sp>
      <p:sp>
        <p:nvSpPr>
          <p:cNvPr id="3" name="Date Placeholder 2"/>
          <p:cNvSpPr>
            <a:spLocks noGrp="1"/>
          </p:cNvSpPr>
          <p:nvPr>
            <p:ph type="dt" idx="1"/>
          </p:nvPr>
        </p:nvSpPr>
        <p:spPr>
          <a:xfrm>
            <a:off x="3970941" y="2"/>
            <a:ext cx="3037840" cy="464820"/>
          </a:xfrm>
          <a:prstGeom prst="rect">
            <a:avLst/>
          </a:prstGeom>
        </p:spPr>
        <p:txBody>
          <a:bodyPr vert="horz" lIns="91425" tIns="45713" rIns="91425" bIns="45713" rtlCol="0"/>
          <a:lstStyle>
            <a:lvl1pPr algn="r">
              <a:defRPr sz="1200"/>
            </a:lvl1pPr>
          </a:lstStyle>
          <a:p>
            <a:fld id="{0F6BCE15-4D06-4CA4-91EE-FCBA8B30D9B5}" type="datetimeFigureOut">
              <a:rPr lang="en-US" smtClean="0"/>
              <a:pPr/>
              <a:t>4/11/2025</a:t>
            </a:fld>
            <a:endParaRPr lang="en-US" dirty="0"/>
          </a:p>
        </p:txBody>
      </p:sp>
      <p:sp>
        <p:nvSpPr>
          <p:cNvPr id="4" name="Slide Image Placeholder 3"/>
          <p:cNvSpPr>
            <a:spLocks noGrp="1" noRot="1" noChangeAspect="1"/>
          </p:cNvSpPr>
          <p:nvPr>
            <p:ph type="sldImg" idx="2"/>
          </p:nvPr>
        </p:nvSpPr>
        <p:spPr>
          <a:xfrm>
            <a:off x="1181100" y="695325"/>
            <a:ext cx="4648200" cy="3487738"/>
          </a:xfrm>
          <a:prstGeom prst="rect">
            <a:avLst/>
          </a:prstGeom>
          <a:noFill/>
          <a:ln w="12700">
            <a:solidFill>
              <a:prstClr val="black"/>
            </a:solidFill>
          </a:ln>
        </p:spPr>
        <p:txBody>
          <a:bodyPr vert="horz" lIns="91425" tIns="45713" rIns="91425" bIns="45713" rtlCol="0" anchor="ctr"/>
          <a:lstStyle/>
          <a:p>
            <a:endParaRPr lang="en-US" dirty="0"/>
          </a:p>
        </p:txBody>
      </p:sp>
      <p:sp>
        <p:nvSpPr>
          <p:cNvPr id="5" name="Notes Placeholder 4"/>
          <p:cNvSpPr>
            <a:spLocks noGrp="1"/>
          </p:cNvSpPr>
          <p:nvPr>
            <p:ph type="body" sz="quarter" idx="3"/>
          </p:nvPr>
        </p:nvSpPr>
        <p:spPr>
          <a:xfrm>
            <a:off x="701041" y="4415795"/>
            <a:ext cx="5608320" cy="4183380"/>
          </a:xfrm>
          <a:prstGeom prst="rect">
            <a:avLst/>
          </a:prstGeom>
        </p:spPr>
        <p:txBody>
          <a:bodyPr vert="horz" lIns="91425" tIns="45713" rIns="91425" bIns="4571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972"/>
            <a:ext cx="3037840" cy="464820"/>
          </a:xfrm>
          <a:prstGeom prst="rect">
            <a:avLst/>
          </a:prstGeom>
        </p:spPr>
        <p:txBody>
          <a:bodyPr vert="horz" lIns="91425" tIns="45713" rIns="91425" bIns="4571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41" y="8829972"/>
            <a:ext cx="3037840" cy="464820"/>
          </a:xfrm>
          <a:prstGeom prst="rect">
            <a:avLst/>
          </a:prstGeom>
        </p:spPr>
        <p:txBody>
          <a:bodyPr vert="horz" lIns="91425" tIns="45713" rIns="91425" bIns="45713" rtlCol="0" anchor="b"/>
          <a:lstStyle>
            <a:lvl1pPr algn="r">
              <a:defRPr sz="1200"/>
            </a:lvl1pPr>
          </a:lstStyle>
          <a:p>
            <a:fld id="{DD729FC6-F9E8-4AB9-87B9-427F82303567}" type="slidenum">
              <a:rPr lang="en-US" smtClean="0"/>
              <a:pPr/>
              <a:t>‹#›</a:t>
            </a:fld>
            <a:endParaRPr lang="en-US" dirty="0"/>
          </a:p>
        </p:txBody>
      </p:sp>
    </p:spTree>
    <p:extLst>
      <p:ext uri="{BB962C8B-B14F-4D97-AF65-F5344CB8AC3E}">
        <p14:creationId xmlns:p14="http://schemas.microsoft.com/office/powerpoint/2010/main" val="16185787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8" Type="http://schemas.openxmlformats.org/officeDocument/2006/relationships/hyperlink" Target="https://www.urban.org/author/eleanor-pratt" TargetMode="External"/><Relationship Id="rId3" Type="http://schemas.openxmlformats.org/officeDocument/2006/relationships/hyperlink" Target="https://www.childtrends.org/staff/dominique-parris#:~:text=Education%20%26%20Certification&amp;text=As%20Child%20Trends%27%20director%20of,to%20producing%20high%2Dquality%20research." TargetMode="External"/><Relationship Id="rId7" Type="http://schemas.openxmlformats.org/officeDocument/2006/relationships/hyperlink" Target="https://www.air.org/experts/person/orrin-t-murray" TargetMode="Externa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www.mdrc.org/about/people/carolyn-hill" TargetMode="External"/><Relationship Id="rId5" Type="http://schemas.openxmlformats.org/officeDocument/2006/relationships/hyperlink" Target="https://www.childtrends.org/staff/lina-guzman" TargetMode="External"/><Relationship Id="rId4" Type="http://schemas.openxmlformats.org/officeDocument/2006/relationships/hyperlink" Target="https://www.brookings.edu/people/lauren-bauer/" TargetMode="Externa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irp.wisc.edu/training/national-poverty-fellows-program/" TargetMode="External"/><Relationship Id="rId2" Type="http://schemas.openxmlformats.org/officeDocument/2006/relationships/slide" Target="../slides/slide6.xml"/><Relationship Id="rId1" Type="http://schemas.openxmlformats.org/officeDocument/2006/relationships/notesMaster" Target="../notesMasters/notesMaster1.xml"/><Relationship Id="rId5" Type="http://schemas.openxmlformats.org/officeDocument/2006/relationships/hyperlink" Target="https://www.irp.wisc.edu/training/irp-dissertation-dissertation-fellowship/" TargetMode="External"/><Relationship Id="rId4" Type="http://schemas.openxmlformats.org/officeDocument/2006/relationships/hyperlink" Target="https://www.irp.wisc.edu/national-dissertation-award-for-research-on-poverty-and-economic-mobility/"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carnegieclassifications.iu.edu/classification_descriptions/basic.php"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p>
          <a:p>
            <a:r>
              <a:rPr lang="en-US" sz="1200" b="1" dirty="0"/>
              <a:t>Becca:</a:t>
            </a:r>
          </a:p>
          <a:p>
            <a:endParaRPr lang="en-US" sz="1200" b="1" dirty="0"/>
          </a:p>
          <a:p>
            <a:r>
              <a:rPr lang="en-US" sz="1200" dirty="0"/>
              <a:t>Hello and thank you for joining us for our overview of the Institute for Research on Poverty’s Virtual Professional Development Training Series on Poverty and Economic Mobility Research Application Process</a:t>
            </a:r>
          </a:p>
          <a:p>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DD729FC6-F9E8-4AB9-87B9-427F82303567}" type="slidenum">
              <a:rPr lang="en-US" smtClean="0"/>
              <a:pPr/>
              <a:t>1</a:t>
            </a:fld>
            <a:endParaRPr lang="en-US" dirty="0"/>
          </a:p>
        </p:txBody>
      </p:sp>
    </p:spTree>
    <p:extLst>
      <p:ext uri="{BB962C8B-B14F-4D97-AF65-F5344CB8AC3E}">
        <p14:creationId xmlns:p14="http://schemas.microsoft.com/office/powerpoint/2010/main" val="4122778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589D03-4223-7B0A-48FC-405DDF958DF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CCF58A6-C4CC-A013-071E-26CC564864D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4C5DAE5-812E-6CA6-4131-D3AFE0A8651E}"/>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kern="1200" dirty="0">
                <a:solidFill>
                  <a:schemeClr val="tx1"/>
                </a:solidFill>
                <a:effectLst/>
                <a:latin typeface="+mn-lt"/>
                <a:ea typeface="+mn-ea"/>
                <a:cs typeface="+mn-cs"/>
              </a:rPr>
              <a:t>Becca: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tx1"/>
                </a:solidFill>
                <a:effectLst/>
                <a:latin typeface="+mn-lt"/>
                <a:ea typeface="+mn-ea"/>
                <a:cs typeface="+mn-cs"/>
              </a:rPr>
              <a:t>To apply,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tx1"/>
                </a:solidFill>
                <a:effectLst/>
                <a:latin typeface="+mn-lt"/>
                <a:ea typeface="+mn-ea"/>
                <a:cs typeface="+mn-cs"/>
              </a:rPr>
              <a:t>Fill out the online Application Form with </a:t>
            </a:r>
            <a:r>
              <a:rPr lang="en-US" sz="1600" b="1" kern="1200" dirty="0">
                <a:solidFill>
                  <a:schemeClr val="tx1"/>
                </a:solidFill>
                <a:effectLst/>
                <a:latin typeface="+mn-lt"/>
                <a:ea typeface="+mn-ea"/>
                <a:cs typeface="+mn-cs"/>
              </a:rPr>
              <a:t>https://</a:t>
            </a:r>
            <a:r>
              <a:rPr lang="en-US" sz="1600" b="1" kern="1200" dirty="0" err="1">
                <a:solidFill>
                  <a:schemeClr val="tx1"/>
                </a:solidFill>
                <a:effectLst/>
                <a:latin typeface="+mn-lt"/>
                <a:ea typeface="+mn-ea"/>
                <a:cs typeface="+mn-cs"/>
              </a:rPr>
              <a:t>irpwisc.formstack.com</a:t>
            </a:r>
            <a:r>
              <a:rPr lang="en-US" sz="1600" b="1" kern="1200" dirty="0">
                <a:solidFill>
                  <a:schemeClr val="tx1"/>
                </a:solidFill>
                <a:effectLst/>
                <a:latin typeface="+mn-lt"/>
                <a:ea typeface="+mn-ea"/>
                <a:cs typeface="+mn-cs"/>
              </a:rPr>
              <a:t>/forms/professional_development_training_series_apps_2025</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tx1"/>
                </a:solidFill>
                <a:effectLst/>
                <a:latin typeface="+mn-lt"/>
                <a:ea typeface="+mn-ea"/>
                <a:cs typeface="+mn-cs"/>
              </a:rPr>
              <a:t>Your contact information and information about your graduate program</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600" kern="1200" dirty="0">
                <a:solidFill>
                  <a:schemeClr val="tx1"/>
                </a:solidFill>
                <a:effectLst/>
                <a:latin typeface="+mn-lt"/>
                <a:ea typeface="+mn-ea"/>
                <a:cs typeface="+mn-cs"/>
              </a:rPr>
              <a:t>A brief bio</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600" kern="1200" dirty="0">
                <a:solidFill>
                  <a:schemeClr val="tx1"/>
                </a:solidFill>
                <a:effectLst/>
                <a:latin typeface="+mn-lt"/>
                <a:ea typeface="+mn-ea"/>
                <a:cs typeface="+mn-cs"/>
              </a:rPr>
              <a:t>a brief description of how you meet the definition of economically disadvantaged (note that this information is used in the initial eligibility process and, once eligible, is not used in the selection process) if you are attending a non-R1 university, you do not need to include this information and can put N/A in that question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tx1"/>
                </a:solidFill>
                <a:effectLst/>
                <a:latin typeface="+mn-lt"/>
                <a:ea typeface="+mn-ea"/>
                <a:cs typeface="+mn-cs"/>
              </a:rPr>
              <a:t>The online form is also where you will upload the following. We ask that you put it all into 1 pdf:</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tx1"/>
                </a:solidFill>
                <a:effectLst/>
                <a:latin typeface="+mn-lt"/>
                <a:ea typeface="+mn-ea"/>
                <a:cs typeface="+mn-cs"/>
              </a:rPr>
              <a:t> </a:t>
            </a:r>
          </a:p>
          <a:p>
            <a:pPr algn="l" fontAlgn="base">
              <a:buFont typeface="+mj-lt"/>
              <a:buAutoNum type="arabicPeriod"/>
            </a:pPr>
            <a:r>
              <a:rPr lang="en-US" b="1" i="0" dirty="0">
                <a:solidFill>
                  <a:srgbClr val="333333"/>
                </a:solidFill>
                <a:effectLst/>
                <a:latin typeface="inherit"/>
              </a:rPr>
              <a:t>  A letter of interest</a:t>
            </a:r>
            <a:r>
              <a:rPr lang="en-US" b="0" i="0" dirty="0">
                <a:solidFill>
                  <a:srgbClr val="333333"/>
                </a:solidFill>
                <a:effectLst/>
                <a:latin typeface="var(--uwCopyFont)"/>
              </a:rPr>
              <a:t> (no more than two single-spaced pages) that:</a:t>
            </a:r>
          </a:p>
          <a:p>
            <a:pPr algn="l" fontAlgn="base">
              <a:buFont typeface="+mj-lt"/>
              <a:buNone/>
            </a:pPr>
            <a:endParaRPr lang="en-US" b="0" i="0" dirty="0">
              <a:solidFill>
                <a:srgbClr val="333333"/>
              </a:solidFill>
              <a:effectLst/>
              <a:latin typeface="var(--uwCopyFont)"/>
            </a:endParaRPr>
          </a:p>
          <a:p>
            <a:pPr marL="742950" lvl="1" indent="-285750" algn="l" fontAlgn="base">
              <a:buFont typeface="+mj-lt"/>
              <a:buAutoNum type="arabicPeriod"/>
            </a:pPr>
            <a:r>
              <a:rPr lang="en-US" b="0" i="0" dirty="0">
                <a:solidFill>
                  <a:srgbClr val="333333"/>
                </a:solidFill>
                <a:effectLst/>
                <a:latin typeface="var(--uwCopyFont)"/>
              </a:rPr>
              <a:t>describes your poverty research interests, as well as your professional goals in this area, progress toward them, and accomplishments to date;</a:t>
            </a:r>
          </a:p>
          <a:p>
            <a:pPr marL="742950" lvl="1" indent="-285750" algn="l" fontAlgn="base">
              <a:buFont typeface="+mj-lt"/>
              <a:buAutoNum type="arabicPeriod"/>
            </a:pPr>
            <a:r>
              <a:rPr lang="en-US" b="0" i="0" dirty="0">
                <a:solidFill>
                  <a:srgbClr val="333333"/>
                </a:solidFill>
                <a:effectLst/>
                <a:latin typeface="var(--uwCopyFont)"/>
              </a:rPr>
              <a:t>specifies the status of your studies in the 2025</a:t>
            </a:r>
            <a:r>
              <a:rPr lang="en-US" b="1" i="0" dirty="0">
                <a:solidFill>
                  <a:srgbClr val="333333"/>
                </a:solidFill>
                <a:effectLst/>
                <a:latin typeface="inherit"/>
              </a:rPr>
              <a:t>–</a:t>
            </a:r>
            <a:r>
              <a:rPr lang="en-US" b="0" i="0" dirty="0">
                <a:solidFill>
                  <a:srgbClr val="333333"/>
                </a:solidFill>
                <a:effectLst/>
                <a:latin typeface="var(--uwCopyFont)"/>
              </a:rPr>
              <a:t>2026 academic year (e.g., pre-dissertator Ph.D. student) and how your scholarly and career development will be aided by this training, particularly at this stage of your education.</a:t>
            </a:r>
          </a:p>
          <a:p>
            <a:pPr marL="457200" lvl="1" indent="0" algn="l" fontAlgn="base">
              <a:buFont typeface="+mj-lt"/>
              <a:buNone/>
            </a:pPr>
            <a:endParaRPr lang="en-US" b="0" i="0" dirty="0">
              <a:solidFill>
                <a:srgbClr val="333333"/>
              </a:solidFill>
              <a:effectLst/>
              <a:latin typeface="var(--uwCopyFont)"/>
            </a:endParaRPr>
          </a:p>
          <a:p>
            <a:pPr algn="l" fontAlgn="base">
              <a:buFont typeface="+mj-lt"/>
              <a:buAutoNum type="arabicPeriod"/>
            </a:pPr>
            <a:r>
              <a:rPr lang="en-US" b="1" i="0" dirty="0">
                <a:solidFill>
                  <a:srgbClr val="333333"/>
                </a:solidFill>
                <a:effectLst/>
                <a:latin typeface="inherit"/>
              </a:rPr>
              <a:t>  Current resume</a:t>
            </a:r>
            <a:r>
              <a:rPr lang="en-US" b="0" i="0" dirty="0">
                <a:solidFill>
                  <a:srgbClr val="333333"/>
                </a:solidFill>
                <a:effectLst/>
                <a:latin typeface="var(--uwCopyFont)"/>
              </a:rPr>
              <a:t> or curriculum vitae.</a:t>
            </a:r>
          </a:p>
          <a:p>
            <a:pPr algn="l" fontAlgn="base">
              <a:buFont typeface="+mj-lt"/>
              <a:buAutoNum type="arabicPeriod"/>
            </a:pPr>
            <a:endParaRPr lang="en-US" b="0" i="0" dirty="0">
              <a:solidFill>
                <a:srgbClr val="333333"/>
              </a:solidFill>
              <a:effectLst/>
              <a:latin typeface="var(--uwCopyFont)"/>
            </a:endParaRPr>
          </a:p>
          <a:p>
            <a:pPr algn="l" fontAlgn="base">
              <a:buFont typeface="+mj-lt"/>
              <a:buAutoNum type="arabicPeriod"/>
            </a:pPr>
            <a:r>
              <a:rPr lang="en-US" b="1" i="0" dirty="0">
                <a:solidFill>
                  <a:srgbClr val="333333"/>
                </a:solidFill>
                <a:effectLst/>
                <a:latin typeface="inherit"/>
              </a:rPr>
              <a:t>  Transcripts </a:t>
            </a:r>
            <a:r>
              <a:rPr lang="en-US" b="0" i="0" dirty="0">
                <a:solidFill>
                  <a:srgbClr val="333333"/>
                </a:solidFill>
                <a:effectLst/>
                <a:latin typeface="var(--uwCopyFont)"/>
              </a:rPr>
              <a:t>(from graduate degree program; will accept unofficial transcripts). Note that you do not need to send your undergraduate transcripts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tx1"/>
              </a:solidFill>
              <a:effectLst/>
              <a:latin typeface="+mn-lt"/>
              <a:ea typeface="+mn-ea"/>
              <a:cs typeface="+mn-cs"/>
            </a:endParaRPr>
          </a:p>
          <a:p>
            <a:endParaRPr lang="en-US" i="1" dirty="0"/>
          </a:p>
          <a:p>
            <a:endParaRPr lang="en-US" dirty="0"/>
          </a:p>
        </p:txBody>
      </p:sp>
      <p:sp>
        <p:nvSpPr>
          <p:cNvPr id="4" name="Slide Number Placeholder 3">
            <a:extLst>
              <a:ext uri="{FF2B5EF4-FFF2-40B4-BE49-F238E27FC236}">
                <a16:creationId xmlns:a16="http://schemas.microsoft.com/office/drawing/2014/main" id="{13B0F5EE-EBC1-2B99-646C-12EFDF45E603}"/>
              </a:ext>
            </a:extLst>
          </p:cNvPr>
          <p:cNvSpPr>
            <a:spLocks noGrp="1"/>
          </p:cNvSpPr>
          <p:nvPr>
            <p:ph type="sldNum" sz="quarter" idx="10"/>
          </p:nvPr>
        </p:nvSpPr>
        <p:spPr/>
        <p:txBody>
          <a:bodyPr/>
          <a:lstStyle/>
          <a:p>
            <a:fld id="{DD729FC6-F9E8-4AB9-87B9-427F82303567}" type="slidenum">
              <a:rPr lang="en-US" smtClean="0"/>
              <a:pPr/>
              <a:t>10</a:t>
            </a:fld>
            <a:endParaRPr lang="en-US" dirty="0"/>
          </a:p>
        </p:txBody>
      </p:sp>
    </p:spTree>
    <p:extLst>
      <p:ext uri="{BB962C8B-B14F-4D97-AF65-F5344CB8AC3E}">
        <p14:creationId xmlns:p14="http://schemas.microsoft.com/office/powerpoint/2010/main" val="6029488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388E89-4083-15DA-70E0-4395434A7AA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F595BC9-A7AF-8843-4CE0-0AB6B0C9F18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5024F5A-BB82-7CF3-7049-251C7A65FFF4}"/>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Becca: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Applications must be submitted by April 30, 2025.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Applications will be notified of acceptance in late-June 2025, and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Trainings will occur on the dates listed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a:extLst>
              <a:ext uri="{FF2B5EF4-FFF2-40B4-BE49-F238E27FC236}">
                <a16:creationId xmlns:a16="http://schemas.microsoft.com/office/drawing/2014/main" id="{F2A7155B-2567-7CEB-5304-027E87526212}"/>
              </a:ext>
            </a:extLst>
          </p:cNvPr>
          <p:cNvSpPr>
            <a:spLocks noGrp="1"/>
          </p:cNvSpPr>
          <p:nvPr>
            <p:ph type="sldNum" sz="quarter" idx="10"/>
          </p:nvPr>
        </p:nvSpPr>
        <p:spPr/>
        <p:txBody>
          <a:bodyPr/>
          <a:lstStyle/>
          <a:p>
            <a:fld id="{DD729FC6-F9E8-4AB9-87B9-427F82303567}" type="slidenum">
              <a:rPr lang="en-US" smtClean="0"/>
              <a:pPr/>
              <a:t>11</a:t>
            </a:fld>
            <a:endParaRPr lang="en-US" dirty="0"/>
          </a:p>
        </p:txBody>
      </p:sp>
    </p:spTree>
    <p:extLst>
      <p:ext uri="{BB962C8B-B14F-4D97-AF65-F5344CB8AC3E}">
        <p14:creationId xmlns:p14="http://schemas.microsoft.com/office/powerpoint/2010/main" val="42821308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01D4E2-1C50-3DE0-E577-208D8B68A8D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EA5AC5C-1DCD-D9F5-2C93-D13FDEFE05F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51044CE-92AF-3406-8FCC-1A8D4876C27E}"/>
              </a:ext>
            </a:extLst>
          </p:cNvPr>
          <p:cNvSpPr>
            <a:spLocks noGrp="1"/>
          </p:cNvSpPr>
          <p:nvPr>
            <p:ph type="body" idx="1"/>
          </p:nvPr>
        </p:nvSpPr>
        <p:spPr/>
        <p:txBody>
          <a:bodyPr/>
          <a:lstStyle/>
          <a:p>
            <a:r>
              <a:rPr lang="en-US" sz="1200" b="1" kern="1200" dirty="0">
                <a:solidFill>
                  <a:schemeClr val="tx1"/>
                </a:solidFill>
                <a:effectLst/>
                <a:latin typeface="+mn-lt"/>
                <a:ea typeface="+mn-ea"/>
                <a:cs typeface="+mn-cs"/>
              </a:rPr>
              <a:t>Becca: </a:t>
            </a:r>
          </a:p>
          <a:p>
            <a:endParaRPr lang="en-US" sz="1200" b="1"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IRP website is the best source for information about the Training Series. </a:t>
            </a:r>
          </a:p>
          <a:p>
            <a:r>
              <a:rPr lang="en-US" sz="1200" kern="1200" dirty="0">
                <a:solidFill>
                  <a:schemeClr val="tx1"/>
                </a:solidFill>
                <a:effectLst/>
                <a:latin typeface="+mn-lt"/>
                <a:ea typeface="+mn-ea"/>
                <a:cs typeface="+mn-cs"/>
              </a:rPr>
              <a:t>https://</a:t>
            </a:r>
            <a:r>
              <a:rPr lang="en-US" sz="1200" kern="1200" dirty="0" err="1">
                <a:solidFill>
                  <a:schemeClr val="tx1"/>
                </a:solidFill>
                <a:effectLst/>
                <a:latin typeface="+mn-lt"/>
                <a:ea typeface="+mn-ea"/>
                <a:cs typeface="+mn-cs"/>
              </a:rPr>
              <a:t>www.irp.wisc.edu</a:t>
            </a:r>
            <a:r>
              <a:rPr lang="en-US" sz="1200" kern="1200" dirty="0">
                <a:solidFill>
                  <a:schemeClr val="tx1"/>
                </a:solidFill>
                <a:effectLst/>
                <a:latin typeface="+mn-lt"/>
                <a:ea typeface="+mn-ea"/>
                <a:cs typeface="+mn-cs"/>
              </a:rPr>
              <a:t>/training/professional-development-training-series-on-poverty-and-economic-mobility-research/</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On that page, you’ll be able to learn about the program, see past participants and access the call for applications.</a:t>
            </a:r>
          </a:p>
          <a:p>
            <a:r>
              <a:rPr lang="en-US" sz="1200" kern="1200" dirty="0">
                <a:solidFill>
                  <a:schemeClr val="tx2"/>
                </a:solidFill>
                <a:effectLst/>
                <a:latin typeface="+mn-lt"/>
                <a:ea typeface="+mn-ea"/>
                <a:cs typeface="+mn-cs"/>
              </a:rPr>
              <a:t> </a:t>
            </a:r>
          </a:p>
          <a:p>
            <a:r>
              <a:rPr lang="en-US" sz="1200" b="1" u="sng" kern="1200" dirty="0">
                <a:solidFill>
                  <a:schemeClr val="tx1"/>
                </a:solidFill>
                <a:effectLst/>
                <a:latin typeface="+mn-lt"/>
                <a:ea typeface="+mn-ea"/>
                <a:cs typeface="+mn-cs"/>
              </a:rPr>
              <a:t>https://</a:t>
            </a:r>
            <a:r>
              <a:rPr lang="en-US" sz="1200" b="1" u="sng" kern="1200" dirty="0" err="1">
                <a:solidFill>
                  <a:schemeClr val="tx1"/>
                </a:solidFill>
                <a:effectLst/>
                <a:latin typeface="+mn-lt"/>
                <a:ea typeface="+mn-ea"/>
                <a:cs typeface="+mn-cs"/>
              </a:rPr>
              <a:t>www.irp.wisc.edu</a:t>
            </a:r>
            <a:r>
              <a:rPr lang="en-US" sz="1200" b="1" u="sng" kern="1200" dirty="0">
                <a:solidFill>
                  <a:schemeClr val="tx1"/>
                </a:solidFill>
                <a:effectLst/>
                <a:latin typeface="+mn-lt"/>
                <a:ea typeface="+mn-ea"/>
                <a:cs typeface="+mn-cs"/>
              </a:rPr>
              <a:t>/professional-development-training-series-on-poverty-and-economic-mobility-research-2025-2026-application-deadline-4-30-2025-1159-p-m-cdt//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Please direct any questions you have after this webinar to the email address in the chat</a:t>
            </a:r>
            <a:r>
              <a:rPr lang="en-US" sz="1200" b="0" kern="1200" dirty="0">
                <a:solidFill>
                  <a:schemeClr val="tx1"/>
                </a:solidFill>
                <a:effectLst/>
                <a:latin typeface="+mn-lt"/>
                <a:ea typeface="+mn-ea"/>
                <a:cs typeface="+mn-cs"/>
              </a:rPr>
              <a:t>:</a:t>
            </a:r>
            <a:r>
              <a:rPr lang="en-US" sz="1200" b="1" kern="1200" dirty="0">
                <a:solidFill>
                  <a:schemeClr val="tx1"/>
                </a:solidFill>
                <a:effectLst/>
                <a:latin typeface="+mn-lt"/>
                <a:ea typeface="+mn-ea"/>
                <a:cs typeface="+mn-cs"/>
              </a:rPr>
              <a:t> </a:t>
            </a:r>
            <a:r>
              <a:rPr lang="en-US" sz="1200" b="1" kern="1200" dirty="0" err="1">
                <a:solidFill>
                  <a:schemeClr val="tx1"/>
                </a:solidFill>
                <a:effectLst/>
                <a:latin typeface="+mn-lt"/>
                <a:ea typeface="+mn-ea"/>
                <a:cs typeface="+mn-cs"/>
              </a:rPr>
              <a:t>irpapply@ssc.wisc.edu</a:t>
            </a:r>
            <a:r>
              <a:rPr lang="en-US" sz="1200" b="1" kern="1200" dirty="0">
                <a:solidFill>
                  <a:schemeClr val="tx1"/>
                </a:solidFill>
                <a:effectLst/>
                <a:latin typeface="+mn-lt"/>
                <a:ea typeface="+mn-ea"/>
                <a:cs typeface="+mn-cs"/>
              </a:rPr>
              <a:t>.</a:t>
            </a:r>
          </a:p>
          <a:p>
            <a:r>
              <a:rPr lang="en-US" sz="1200" b="1"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If you’re not already on our email list, you can use the final link to sign up for the IRP email announcements, which will keep you up to date on our latest resources, events, and news, including calls for research funding and training opportunities.</a:t>
            </a:r>
          </a:p>
          <a:p>
            <a:endParaRPr lang="en-US" sz="1200" kern="1200" dirty="0">
              <a:solidFill>
                <a:schemeClr val="tx1"/>
              </a:solidFill>
              <a:effectLst/>
              <a:latin typeface="+mn-lt"/>
              <a:ea typeface="+mn-ea"/>
              <a:cs typeface="+mn-cs"/>
            </a:endParaRPr>
          </a:p>
          <a:p>
            <a:r>
              <a:rPr lang="en-US" sz="1200" b="1" kern="1200" dirty="0">
                <a:solidFill>
                  <a:schemeClr val="tx1"/>
                </a:solidFill>
                <a:effectLst/>
                <a:highlight>
                  <a:srgbClr val="FFFF00"/>
                </a:highlight>
                <a:latin typeface="+mn-lt"/>
                <a:ea typeface="+mn-ea"/>
                <a:cs typeface="+mn-cs"/>
              </a:rPr>
              <a:t>https://</a:t>
            </a:r>
            <a:r>
              <a:rPr lang="en-US" sz="1200" b="1" kern="1200" dirty="0" err="1">
                <a:solidFill>
                  <a:schemeClr val="tx1"/>
                </a:solidFill>
                <a:effectLst/>
                <a:highlight>
                  <a:srgbClr val="FFFF00"/>
                </a:highlight>
                <a:latin typeface="+mn-lt"/>
                <a:ea typeface="+mn-ea"/>
                <a:cs typeface="+mn-cs"/>
              </a:rPr>
              <a:t>www.irp.wisc.edu</a:t>
            </a:r>
            <a:r>
              <a:rPr lang="en-US" sz="1200" b="1" kern="1200" dirty="0">
                <a:solidFill>
                  <a:schemeClr val="tx1"/>
                </a:solidFill>
                <a:effectLst/>
                <a:highlight>
                  <a:srgbClr val="FFFF00"/>
                </a:highlight>
                <a:latin typeface="+mn-lt"/>
                <a:ea typeface="+mn-ea"/>
                <a:cs typeface="+mn-cs"/>
              </a:rPr>
              <a:t>/connect/</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endParaRPr lang="en-US" dirty="0"/>
          </a:p>
          <a:p>
            <a:endParaRPr lang="en-US" dirty="0"/>
          </a:p>
        </p:txBody>
      </p:sp>
      <p:sp>
        <p:nvSpPr>
          <p:cNvPr id="4" name="Slide Number Placeholder 3">
            <a:extLst>
              <a:ext uri="{FF2B5EF4-FFF2-40B4-BE49-F238E27FC236}">
                <a16:creationId xmlns:a16="http://schemas.microsoft.com/office/drawing/2014/main" id="{08B89A77-726A-AE1F-82ED-1B1EFA0584A1}"/>
              </a:ext>
            </a:extLst>
          </p:cNvPr>
          <p:cNvSpPr>
            <a:spLocks noGrp="1"/>
          </p:cNvSpPr>
          <p:nvPr>
            <p:ph type="sldNum" sz="quarter" idx="10"/>
          </p:nvPr>
        </p:nvSpPr>
        <p:spPr/>
        <p:txBody>
          <a:bodyPr/>
          <a:lstStyle/>
          <a:p>
            <a:fld id="{DD729FC6-F9E8-4AB9-87B9-427F82303567}" type="slidenum">
              <a:rPr lang="en-US" smtClean="0"/>
              <a:pPr/>
              <a:t>12</a:t>
            </a:fld>
            <a:endParaRPr lang="en-US" dirty="0"/>
          </a:p>
        </p:txBody>
      </p:sp>
    </p:spTree>
    <p:extLst>
      <p:ext uri="{BB962C8B-B14F-4D97-AF65-F5344CB8AC3E}">
        <p14:creationId xmlns:p14="http://schemas.microsoft.com/office/powerpoint/2010/main" val="2077577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kern="1200" dirty="0">
                <a:solidFill>
                  <a:schemeClr val="tx1"/>
                </a:solidFill>
                <a:effectLst/>
                <a:latin typeface="+mj-lt"/>
                <a:ea typeface="+mn-ea"/>
                <a:cs typeface="+mn-cs"/>
              </a:rPr>
              <a:t>Becca: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1" kern="1200" dirty="0">
              <a:solidFill>
                <a:schemeClr val="tx1"/>
              </a:solidFill>
              <a:effectLst/>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tx1"/>
                </a:solidFill>
                <a:effectLst/>
                <a:latin typeface="+mj-lt"/>
                <a:ea typeface="+mn-ea"/>
                <a:cs typeface="+mn-cs"/>
              </a:rPr>
              <a:t>Now I’d like to open the floor for any questions. Please submit questions directly in the chat.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latin typeface="+mj-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i="1" dirty="0">
                <a:latin typeface="+mj-lt"/>
              </a:rPr>
              <a:t>Finish by 1:30</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latin typeface="+mj-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latin typeface="+mj-lt"/>
            </a:endParaRPr>
          </a:p>
          <a:p>
            <a:pPr fontAlgn="base"/>
            <a:r>
              <a:rPr lang="en-US" sz="1200" b="1" i="0" kern="1200" dirty="0">
                <a:solidFill>
                  <a:schemeClr val="tx1"/>
                </a:solidFill>
                <a:effectLst/>
                <a:latin typeface="+mn-lt"/>
                <a:ea typeface="+mn-ea"/>
                <a:cs typeface="+mn-cs"/>
              </a:rPr>
              <a:t>Selection Process</a:t>
            </a:r>
          </a:p>
          <a:p>
            <a:pPr fontAlgn="base"/>
            <a:r>
              <a:rPr lang="en-US" sz="1200" b="0" i="0" kern="1200" dirty="0">
                <a:solidFill>
                  <a:schemeClr val="tx1"/>
                </a:solidFill>
                <a:effectLst/>
                <a:latin typeface="+mn-lt"/>
                <a:ea typeface="+mn-ea"/>
                <a:cs typeface="+mn-cs"/>
              </a:rPr>
              <a:t>Applications will be reviewed as follows:</a:t>
            </a:r>
          </a:p>
          <a:p>
            <a:pPr fontAlgn="base"/>
            <a:r>
              <a:rPr lang="en-US" sz="1200" b="0" i="0" kern="1200" dirty="0">
                <a:solidFill>
                  <a:schemeClr val="tx1"/>
                </a:solidFill>
                <a:effectLst/>
                <a:latin typeface="+mn-lt"/>
                <a:ea typeface="+mn-ea"/>
                <a:cs typeface="+mn-cs"/>
              </a:rPr>
              <a:t>1. Applications will be screened for completeness and eligibility:</a:t>
            </a:r>
          </a:p>
          <a:p>
            <a:pPr lvl="1" fontAlgn="base"/>
            <a:r>
              <a:rPr lang="en-US" sz="1200" b="0" i="0" kern="1200" dirty="0">
                <a:solidFill>
                  <a:schemeClr val="tx1"/>
                </a:solidFill>
                <a:effectLst/>
                <a:latin typeface="+mn-lt"/>
                <a:ea typeface="+mn-ea"/>
                <a:cs typeface="+mn-cs"/>
              </a:rPr>
              <a:t>a. online application completed;</a:t>
            </a:r>
          </a:p>
          <a:p>
            <a:pPr lvl="1" fontAlgn="base"/>
            <a:r>
              <a:rPr lang="en-US" sz="1200" b="0" i="0" kern="1200" dirty="0">
                <a:solidFill>
                  <a:schemeClr val="tx1"/>
                </a:solidFill>
                <a:effectLst/>
                <a:latin typeface="+mn-lt"/>
                <a:ea typeface="+mn-ea"/>
                <a:cs typeface="+mn-cs"/>
              </a:rPr>
              <a:t>b. application materials uploaded;</a:t>
            </a:r>
          </a:p>
          <a:p>
            <a:pPr lvl="1" fontAlgn="base"/>
            <a:r>
              <a:rPr lang="en-US" sz="1200" b="0" i="0" kern="1200" dirty="0">
                <a:solidFill>
                  <a:schemeClr val="tx1"/>
                </a:solidFill>
                <a:effectLst/>
                <a:latin typeface="+mn-lt"/>
                <a:ea typeface="+mn-ea"/>
                <a:cs typeface="+mn-cs"/>
              </a:rPr>
              <a:t>c. Applicant qualifies as economically disadvantaged and/or is attending a non-R1 institution; and</a:t>
            </a:r>
            <a:endParaRPr lang="en-US" sz="1200" b="0" i="0" kern="1200" dirty="0">
              <a:solidFill>
                <a:schemeClr val="tx1"/>
              </a:solidFill>
              <a:effectLst/>
              <a:highlight>
                <a:srgbClr val="FFFF00"/>
              </a:highlight>
              <a:latin typeface="+mn-lt"/>
              <a:ea typeface="+mn-ea"/>
              <a:cs typeface="+mn-cs"/>
            </a:endParaRPr>
          </a:p>
          <a:p>
            <a:pPr lvl="1" fontAlgn="base"/>
            <a:r>
              <a:rPr lang="en-US" sz="1200" b="0" i="0" kern="1200" dirty="0">
                <a:solidFill>
                  <a:schemeClr val="tx1"/>
                </a:solidFill>
                <a:effectLst/>
                <a:highlight>
                  <a:srgbClr val="FFFF00"/>
                </a:highlight>
                <a:latin typeface="+mn-lt"/>
                <a:ea typeface="+mn-ea"/>
                <a:cs typeface="+mn-cs"/>
              </a:rPr>
              <a:t>d.</a:t>
            </a:r>
            <a:r>
              <a:rPr lang="en-US" sz="1200" b="0" i="0" kern="1200" baseline="0" dirty="0">
                <a:solidFill>
                  <a:schemeClr val="tx1"/>
                </a:solidFill>
                <a:effectLst/>
                <a:highlight>
                  <a:srgbClr val="FFFF00"/>
                </a:highlight>
                <a:latin typeface="+mn-lt"/>
                <a:ea typeface="+mn-ea"/>
                <a:cs typeface="+mn-cs"/>
              </a:rPr>
              <a:t> </a:t>
            </a:r>
            <a:r>
              <a:rPr lang="en-US" sz="1200" b="0" i="0" kern="1200" dirty="0">
                <a:solidFill>
                  <a:schemeClr val="tx1"/>
                </a:solidFill>
                <a:effectLst/>
                <a:highlight>
                  <a:srgbClr val="FFFF00"/>
                </a:highlight>
                <a:latin typeface="+mn-lt"/>
                <a:ea typeface="+mn-ea"/>
                <a:cs typeface="+mn-cs"/>
              </a:rPr>
              <a:t>applicant is expected to be a continuing Ph.D. or master’s degree student at a U.S. university in the 2024</a:t>
            </a:r>
            <a:r>
              <a:rPr lang="en-US" sz="1200" b="1" i="0" kern="1200" dirty="0">
                <a:solidFill>
                  <a:schemeClr val="tx1"/>
                </a:solidFill>
                <a:effectLst/>
                <a:highlight>
                  <a:srgbClr val="FFFF00"/>
                </a:highlight>
                <a:latin typeface="+mn-lt"/>
                <a:ea typeface="+mn-ea"/>
                <a:cs typeface="+mn-cs"/>
              </a:rPr>
              <a:t>–</a:t>
            </a:r>
            <a:r>
              <a:rPr lang="en-US" sz="1200" b="0" i="0" kern="1200" dirty="0">
                <a:solidFill>
                  <a:schemeClr val="tx1"/>
                </a:solidFill>
                <a:effectLst/>
                <a:highlight>
                  <a:srgbClr val="FFFF00"/>
                </a:highlight>
                <a:latin typeface="+mn-lt"/>
                <a:ea typeface="+mn-ea"/>
                <a:cs typeface="+mn-cs"/>
              </a:rPr>
              <a:t>2025 academic year.</a:t>
            </a:r>
          </a:p>
          <a:p>
            <a:pPr fontAlgn="base"/>
            <a:r>
              <a:rPr lang="en-US" sz="1200" b="0" i="0" kern="1200" dirty="0">
                <a:solidFill>
                  <a:schemeClr val="tx1"/>
                </a:solidFill>
                <a:effectLst/>
                <a:highlight>
                  <a:srgbClr val="FFFF00"/>
                </a:highlight>
                <a:latin typeface="+mn-lt"/>
                <a:ea typeface="+mn-ea"/>
                <a:cs typeface="+mn-cs"/>
              </a:rPr>
              <a:t>2. Qualifying applications will be scored by IRP faculty and staff based on the following criteria:</a:t>
            </a:r>
          </a:p>
          <a:p>
            <a:pPr lvl="1" fontAlgn="base"/>
            <a:r>
              <a:rPr lang="en-US" sz="1200" b="0" i="0" kern="1200" dirty="0">
                <a:solidFill>
                  <a:schemeClr val="tx1"/>
                </a:solidFill>
                <a:effectLst/>
                <a:highlight>
                  <a:srgbClr val="FFFF00"/>
                </a:highlight>
                <a:latin typeface="+mn-lt"/>
                <a:ea typeface="+mn-ea"/>
                <a:cs typeface="+mn-cs"/>
              </a:rPr>
              <a:t>a. demonstrated interest in pursuing a research career focused on issues related to poverty, economic mobility, equity, inclusion, diversity, and access in human services;</a:t>
            </a:r>
          </a:p>
          <a:p>
            <a:pPr lvl="1" fontAlgn="base"/>
            <a:r>
              <a:rPr lang="en-US" sz="1200" b="0" i="0" kern="1200" dirty="0">
                <a:solidFill>
                  <a:schemeClr val="tx1"/>
                </a:solidFill>
                <a:effectLst/>
                <a:highlight>
                  <a:srgbClr val="FFFF00"/>
                </a:highlight>
                <a:latin typeface="+mn-lt"/>
                <a:ea typeface="+mn-ea"/>
                <a:cs typeface="+mn-cs"/>
              </a:rPr>
              <a:t>b. compelling description of how this training series will advance the applicant’s career goals; and</a:t>
            </a:r>
          </a:p>
          <a:p>
            <a:pPr lvl="1" fontAlgn="base"/>
            <a:r>
              <a:rPr lang="en-US" sz="1200" b="0" i="0" kern="1200" dirty="0">
                <a:solidFill>
                  <a:schemeClr val="tx1"/>
                </a:solidFill>
                <a:effectLst/>
                <a:highlight>
                  <a:srgbClr val="FFFF00"/>
                </a:highlight>
                <a:latin typeface="+mn-lt"/>
                <a:ea typeface="+mn-ea"/>
                <a:cs typeface="+mn-cs"/>
              </a:rPr>
              <a:t>c.</a:t>
            </a:r>
            <a:r>
              <a:rPr lang="en-US" sz="1200" b="0" i="0" kern="1200" baseline="0" dirty="0">
                <a:solidFill>
                  <a:schemeClr val="tx1"/>
                </a:solidFill>
                <a:effectLst/>
                <a:highlight>
                  <a:srgbClr val="FFFF00"/>
                </a:highlight>
                <a:latin typeface="+mn-lt"/>
                <a:ea typeface="+mn-ea"/>
                <a:cs typeface="+mn-cs"/>
              </a:rPr>
              <a:t> </a:t>
            </a:r>
            <a:r>
              <a:rPr lang="en-US" sz="1200" b="0" i="0" kern="1200" dirty="0">
                <a:solidFill>
                  <a:schemeClr val="tx1"/>
                </a:solidFill>
                <a:effectLst/>
                <a:highlight>
                  <a:srgbClr val="FFFF00"/>
                </a:highlight>
                <a:latin typeface="+mn-lt"/>
                <a:ea typeface="+mn-ea"/>
                <a:cs typeface="+mn-cs"/>
              </a:rPr>
              <a:t>the applicant’s record of scholarly engagement and potential for scholarly achievement, taking into account the relative advantages and constraints on resources over the course of the applicant’s graduate education.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highlight>
                <a:srgbClr val="FFFF00"/>
              </a:highlight>
              <a:latin typeface="+mj-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highlight>
                  <a:srgbClr val="FFFF00"/>
                </a:highlight>
                <a:latin typeface="+mj-lt"/>
              </a:rPr>
              <a:t>Uncertain if </a:t>
            </a:r>
            <a:r>
              <a:rPr lang="en-US" sz="1600">
                <a:highlight>
                  <a:srgbClr val="FFFF00"/>
                </a:highlight>
                <a:latin typeface="+mj-lt"/>
              </a:rPr>
              <a:t>below information is updated</a:t>
            </a:r>
            <a:endParaRPr lang="en-US" sz="1600" dirty="0">
              <a:highlight>
                <a:srgbClr val="FFFF00"/>
              </a:highlight>
              <a:latin typeface="+mj-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highlight>
                <a:srgbClr val="FFFF00"/>
              </a:highlight>
              <a:latin typeface="+mj-lt"/>
            </a:endParaRPr>
          </a:p>
          <a:p>
            <a:pPr lvl="0"/>
            <a:r>
              <a:rPr lang="en-US" sz="1200" b="1" kern="1200" dirty="0">
                <a:solidFill>
                  <a:schemeClr val="tx1"/>
                </a:solidFill>
                <a:effectLst/>
                <a:highlight>
                  <a:srgbClr val="FFFF00"/>
                </a:highlight>
                <a:latin typeface="+mj-lt"/>
                <a:ea typeface="+mn-ea"/>
                <a:cs typeface="+mn-cs"/>
              </a:rPr>
              <a:t>Quarter</a:t>
            </a:r>
            <a:r>
              <a:rPr lang="en-US" sz="1200" b="1" kern="1200" baseline="0" dirty="0">
                <a:solidFill>
                  <a:schemeClr val="tx1"/>
                </a:solidFill>
                <a:effectLst/>
                <a:highlight>
                  <a:srgbClr val="FFFF00"/>
                </a:highlight>
                <a:latin typeface="+mj-lt"/>
                <a:ea typeface="+mn-ea"/>
                <a:cs typeface="+mn-cs"/>
              </a:rPr>
              <a:t> 1:</a:t>
            </a:r>
            <a:r>
              <a:rPr lang="en-US" sz="1200" kern="1200" baseline="0" dirty="0">
                <a:solidFill>
                  <a:schemeClr val="tx1"/>
                </a:solidFill>
                <a:effectLst/>
                <a:highlight>
                  <a:srgbClr val="FFFF00"/>
                </a:highlight>
                <a:latin typeface="+mj-lt"/>
                <a:ea typeface="+mn-ea"/>
                <a:cs typeface="+mn-cs"/>
              </a:rPr>
              <a:t> </a:t>
            </a:r>
            <a:r>
              <a:rPr lang="en-US" sz="1200" kern="1200" dirty="0">
                <a:solidFill>
                  <a:schemeClr val="tx1"/>
                </a:solidFill>
                <a:effectLst/>
                <a:highlight>
                  <a:srgbClr val="FFFF00"/>
                </a:highlight>
                <a:latin typeface="+mn-lt"/>
                <a:ea typeface="+mn-ea"/>
                <a:cs typeface="+mn-cs"/>
              </a:rPr>
              <a:t>Friday, October 28 from 2-4 ET on communication and </a:t>
            </a:r>
            <a:endParaRPr lang="en-US" sz="1400" kern="1200" dirty="0">
              <a:solidFill>
                <a:schemeClr val="tx1"/>
              </a:solidFill>
              <a:effectLst/>
              <a:highlight>
                <a:srgbClr val="FFFF00"/>
              </a:highlight>
              <a:latin typeface="+mn-lt"/>
              <a:ea typeface="+mn-ea"/>
              <a:cs typeface="+mn-cs"/>
            </a:endParaRPr>
          </a:p>
          <a:p>
            <a:pPr marL="914400" marR="0" lvl="2"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highlight>
                  <a:srgbClr val="FFFF00"/>
                </a:highlight>
                <a:latin typeface="+mn-lt"/>
                <a:ea typeface="+mn-ea"/>
                <a:cs typeface="+mn-cs"/>
              </a:rPr>
              <a:t>Communicating Research with an Equity Lens with</a:t>
            </a:r>
            <a:r>
              <a:rPr lang="en-US" sz="1200" kern="1200" baseline="0" dirty="0">
                <a:solidFill>
                  <a:schemeClr val="tx1"/>
                </a:solidFill>
                <a:effectLst/>
                <a:highlight>
                  <a:srgbClr val="FFFF00"/>
                </a:highlight>
                <a:latin typeface="+mn-lt"/>
                <a:ea typeface="+mn-ea"/>
                <a:cs typeface="+mn-cs"/>
              </a:rPr>
              <a:t> </a:t>
            </a:r>
            <a:r>
              <a:rPr lang="en-US" sz="1400" u="none" strike="noStrike" kern="1200" dirty="0">
                <a:solidFill>
                  <a:schemeClr val="tx1"/>
                </a:solidFill>
                <a:effectLst/>
                <a:highlight>
                  <a:srgbClr val="FFFF00"/>
                </a:highlight>
                <a:latin typeface="+mn-lt"/>
                <a:ea typeface="+mn-ea"/>
                <a:cs typeface="+mn-cs"/>
                <a:hlinkClick r:id="rId3"/>
              </a:rPr>
              <a:t>Dominique Parris</a:t>
            </a:r>
            <a:r>
              <a:rPr lang="en-US" sz="1400" kern="1200" dirty="0">
                <a:solidFill>
                  <a:schemeClr val="tx1"/>
                </a:solidFill>
                <a:effectLst/>
                <a:highlight>
                  <a:srgbClr val="FFFF00"/>
                </a:highlight>
                <a:latin typeface="+mn-lt"/>
                <a:ea typeface="+mn-ea"/>
                <a:cs typeface="+mn-cs"/>
              </a:rPr>
              <a:t>, Director of Diversity, Equity and Inclusion, Child Trends;</a:t>
            </a:r>
          </a:p>
          <a:p>
            <a:pPr lvl="2"/>
            <a:r>
              <a:rPr lang="en-US" sz="1200" kern="1200" dirty="0">
                <a:solidFill>
                  <a:schemeClr val="tx1"/>
                </a:solidFill>
                <a:effectLst/>
                <a:highlight>
                  <a:srgbClr val="FFFF00"/>
                </a:highlight>
                <a:latin typeface="+mn-lt"/>
                <a:ea typeface="+mn-ea"/>
                <a:cs typeface="+mn-cs"/>
              </a:rPr>
              <a:t>Communicating Your Research to Non-academic Policy Audiences with</a:t>
            </a:r>
            <a:r>
              <a:rPr lang="en-US" sz="1200" kern="1200" baseline="0" dirty="0">
                <a:solidFill>
                  <a:schemeClr val="tx1"/>
                </a:solidFill>
                <a:effectLst/>
                <a:highlight>
                  <a:srgbClr val="FFFF00"/>
                </a:highlight>
                <a:latin typeface="+mn-lt"/>
                <a:ea typeface="+mn-ea"/>
                <a:cs typeface="+mn-cs"/>
              </a:rPr>
              <a:t> </a:t>
            </a:r>
            <a:r>
              <a:rPr lang="en-US" sz="1400" kern="1200" dirty="0">
                <a:solidFill>
                  <a:schemeClr val="tx1"/>
                </a:solidFill>
                <a:effectLst/>
                <a:highlight>
                  <a:srgbClr val="FFFF00"/>
                </a:highlight>
                <a:latin typeface="+mn-lt"/>
                <a:ea typeface="+mn-ea"/>
                <a:cs typeface="+mn-cs"/>
              </a:rPr>
              <a:t>Judith Siers-Poisson, Communications Director, IRP; </a:t>
            </a:r>
          </a:p>
          <a:p>
            <a:pPr marL="914400" marR="0" lvl="2"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highlight>
                  <a:srgbClr val="FFFF00"/>
                </a:highlight>
                <a:latin typeface="+mn-lt"/>
                <a:ea typeface="+mn-ea"/>
                <a:cs typeface="+mn-cs"/>
              </a:rPr>
              <a:t>Key Elements of Data Visualization with</a:t>
            </a:r>
            <a:r>
              <a:rPr lang="en-US" sz="1200" kern="1200" baseline="0" dirty="0">
                <a:solidFill>
                  <a:schemeClr val="tx1"/>
                </a:solidFill>
                <a:effectLst/>
                <a:highlight>
                  <a:srgbClr val="FFFF00"/>
                </a:highlight>
                <a:latin typeface="+mn-lt"/>
                <a:ea typeface="+mn-ea"/>
                <a:cs typeface="+mn-cs"/>
              </a:rPr>
              <a:t> </a:t>
            </a:r>
            <a:r>
              <a:rPr lang="en-US" sz="1400" kern="1200" dirty="0">
                <a:solidFill>
                  <a:schemeClr val="tx1"/>
                </a:solidFill>
                <a:effectLst/>
                <a:highlight>
                  <a:srgbClr val="FFFF00"/>
                </a:highlight>
                <a:latin typeface="+mn-lt"/>
                <a:ea typeface="+mn-ea"/>
                <a:cs typeface="+mn-cs"/>
              </a:rPr>
              <a:t>James Spartz, Writer/Editor, IRP; </a:t>
            </a:r>
            <a:endParaRPr lang="en-US" sz="1600" kern="1200" dirty="0">
              <a:solidFill>
                <a:schemeClr val="tx1"/>
              </a:solidFill>
              <a:effectLst/>
              <a:highlight>
                <a:srgbClr val="FFFF00"/>
              </a:highlight>
              <a:latin typeface="+mn-lt"/>
              <a:ea typeface="+mn-ea"/>
              <a:cs typeface="+mn-cs"/>
            </a:endParaRPr>
          </a:p>
          <a:p>
            <a:pPr lvl="2"/>
            <a:endParaRPr lang="en-US" sz="1400" kern="1200" dirty="0">
              <a:solidFill>
                <a:schemeClr val="tx1"/>
              </a:solidFill>
              <a:effectLst/>
              <a:highlight>
                <a:srgbClr val="FFFF00"/>
              </a:highlight>
              <a:latin typeface="+mn-lt"/>
              <a:ea typeface="+mn-ea"/>
              <a:cs typeface="+mn-cs"/>
            </a:endParaRPr>
          </a:p>
          <a:p>
            <a:pPr lvl="0"/>
            <a:r>
              <a:rPr lang="en-US" sz="1200" b="1" kern="1200" dirty="0">
                <a:solidFill>
                  <a:schemeClr val="tx1"/>
                </a:solidFill>
                <a:effectLst/>
                <a:highlight>
                  <a:srgbClr val="FFFF00"/>
                </a:highlight>
                <a:latin typeface="+mn-lt"/>
                <a:ea typeface="+mn-ea"/>
                <a:cs typeface="+mn-cs"/>
              </a:rPr>
              <a:t>Quarter 2: </a:t>
            </a:r>
            <a:r>
              <a:rPr lang="en-US" sz="1200" kern="1200" dirty="0">
                <a:solidFill>
                  <a:schemeClr val="tx1"/>
                </a:solidFill>
                <a:effectLst/>
                <a:highlight>
                  <a:srgbClr val="FFFF00"/>
                </a:highlight>
                <a:latin typeface="+mn-lt"/>
                <a:ea typeface="+mn-ea"/>
                <a:cs typeface="+mn-cs"/>
              </a:rPr>
              <a:t>Friday, December 16 from 2-4 ET on poverty research jobs in the federal government; </a:t>
            </a:r>
            <a:endParaRPr lang="en-US" sz="1400" kern="1200" dirty="0">
              <a:solidFill>
                <a:schemeClr val="tx1"/>
              </a:solidFill>
              <a:effectLst/>
              <a:highlight>
                <a:srgbClr val="FFFF00"/>
              </a:highlight>
              <a:latin typeface="+mn-lt"/>
              <a:ea typeface="+mn-ea"/>
              <a:cs typeface="+mn-cs"/>
            </a:endParaRPr>
          </a:p>
          <a:p>
            <a:pPr lvl="1"/>
            <a:r>
              <a:rPr lang="en-US" sz="1200" kern="1200" dirty="0">
                <a:solidFill>
                  <a:schemeClr val="tx1"/>
                </a:solidFill>
                <a:effectLst/>
                <a:highlight>
                  <a:srgbClr val="FFFF00"/>
                </a:highlight>
                <a:latin typeface="+mn-lt"/>
                <a:ea typeface="+mn-ea"/>
                <a:cs typeface="+mn-cs"/>
              </a:rPr>
              <a:t>speakers for the December 16 session included: </a:t>
            </a:r>
            <a:endParaRPr lang="en-US" sz="1400" kern="1200" dirty="0">
              <a:solidFill>
                <a:schemeClr val="tx1"/>
              </a:solidFill>
              <a:effectLst/>
              <a:highlight>
                <a:srgbClr val="FFFF00"/>
              </a:highlight>
              <a:latin typeface="+mn-lt"/>
              <a:ea typeface="+mn-ea"/>
              <a:cs typeface="+mn-cs"/>
            </a:endParaRPr>
          </a:p>
          <a:p>
            <a:pPr lvl="1"/>
            <a:r>
              <a:rPr lang="en-US" sz="1200" kern="1200" dirty="0">
                <a:solidFill>
                  <a:schemeClr val="tx1"/>
                </a:solidFill>
                <a:effectLst/>
                <a:highlight>
                  <a:srgbClr val="FFFF00"/>
                </a:highlight>
                <a:latin typeface="+mn-lt"/>
                <a:ea typeface="+mn-ea"/>
                <a:cs typeface="+mn-cs"/>
              </a:rPr>
              <a:t>Elise Christopher, Dept of Ed/Institute of Education Sciences (PhD);</a:t>
            </a:r>
            <a:endParaRPr lang="en-US" sz="1400" kern="1200" dirty="0">
              <a:solidFill>
                <a:schemeClr val="tx1"/>
              </a:solidFill>
              <a:effectLst/>
              <a:highlight>
                <a:srgbClr val="FFFF00"/>
              </a:highlight>
              <a:latin typeface="+mn-lt"/>
              <a:ea typeface="+mn-ea"/>
              <a:cs typeface="+mn-cs"/>
            </a:endParaRPr>
          </a:p>
          <a:p>
            <a:pPr lvl="1"/>
            <a:r>
              <a:rPr lang="en-US" sz="1200" kern="1200" dirty="0">
                <a:solidFill>
                  <a:schemeClr val="tx1"/>
                </a:solidFill>
                <a:effectLst/>
                <a:highlight>
                  <a:srgbClr val="FFFF00"/>
                </a:highlight>
                <a:latin typeface="+mn-lt"/>
                <a:ea typeface="+mn-ea"/>
                <a:cs typeface="+mn-cs"/>
              </a:rPr>
              <a:t>Kim Clum, HHS/ACF/OPRE (PhD);</a:t>
            </a:r>
            <a:endParaRPr lang="en-US" sz="1400" kern="1200" dirty="0">
              <a:solidFill>
                <a:schemeClr val="tx1"/>
              </a:solidFill>
              <a:effectLst/>
              <a:highlight>
                <a:srgbClr val="FFFF00"/>
              </a:highlight>
              <a:latin typeface="+mn-lt"/>
              <a:ea typeface="+mn-ea"/>
              <a:cs typeface="+mn-cs"/>
            </a:endParaRPr>
          </a:p>
          <a:p>
            <a:pPr lvl="1"/>
            <a:r>
              <a:rPr lang="en-US" sz="1200" kern="1200" dirty="0">
                <a:solidFill>
                  <a:schemeClr val="tx1"/>
                </a:solidFill>
                <a:effectLst/>
                <a:highlight>
                  <a:srgbClr val="FFFF00"/>
                </a:highlight>
                <a:latin typeface="+mn-lt"/>
                <a:ea typeface="+mn-ea"/>
                <a:cs typeface="+mn-cs"/>
              </a:rPr>
              <a:t>Janet Javar from the DOL Chief Evaluation Office (Master’s Degree);</a:t>
            </a:r>
            <a:endParaRPr lang="en-US" sz="1400" kern="1200" dirty="0">
              <a:solidFill>
                <a:schemeClr val="tx1"/>
              </a:solidFill>
              <a:effectLst/>
              <a:highlight>
                <a:srgbClr val="FFFF00"/>
              </a:highlight>
              <a:latin typeface="+mn-lt"/>
              <a:ea typeface="+mn-ea"/>
              <a:cs typeface="+mn-cs"/>
            </a:endParaRPr>
          </a:p>
          <a:p>
            <a:pPr lvl="1"/>
            <a:r>
              <a:rPr lang="en-US" sz="1200" kern="1200" dirty="0">
                <a:solidFill>
                  <a:schemeClr val="tx1"/>
                </a:solidFill>
                <a:effectLst/>
                <a:highlight>
                  <a:srgbClr val="FFFF00"/>
                </a:highlight>
                <a:latin typeface="+mn-lt"/>
                <a:ea typeface="+mn-ea"/>
                <a:cs typeface="+mn-cs"/>
              </a:rPr>
              <a:t>Erika </a:t>
            </a:r>
            <a:r>
              <a:rPr lang="en-US" sz="1200" kern="1200" dirty="0" err="1">
                <a:solidFill>
                  <a:schemeClr val="tx1"/>
                </a:solidFill>
                <a:effectLst/>
                <a:highlight>
                  <a:srgbClr val="FFFF00"/>
                </a:highlight>
                <a:latin typeface="+mn-lt"/>
                <a:ea typeface="+mn-ea"/>
                <a:cs typeface="+mn-cs"/>
              </a:rPr>
              <a:t>Liliedahl</a:t>
            </a:r>
            <a:r>
              <a:rPr lang="en-US" sz="1200" kern="1200" dirty="0">
                <a:solidFill>
                  <a:schemeClr val="tx1"/>
                </a:solidFill>
                <a:effectLst/>
                <a:highlight>
                  <a:srgbClr val="FFFF00"/>
                </a:highlight>
                <a:latin typeface="+mn-lt"/>
                <a:ea typeface="+mn-ea"/>
                <a:cs typeface="+mn-cs"/>
              </a:rPr>
              <a:t>, OMB Evidence Team (Master’s Degree) ;</a:t>
            </a:r>
            <a:endParaRPr lang="en-US" sz="1400" kern="1200" dirty="0">
              <a:solidFill>
                <a:schemeClr val="tx1"/>
              </a:solidFill>
              <a:effectLst/>
              <a:highlight>
                <a:srgbClr val="FFFF00"/>
              </a:highlight>
              <a:latin typeface="+mn-lt"/>
              <a:ea typeface="+mn-ea"/>
              <a:cs typeface="+mn-cs"/>
            </a:endParaRPr>
          </a:p>
          <a:p>
            <a:pPr lvl="1"/>
            <a:r>
              <a:rPr lang="en-US" sz="1200" kern="1200" dirty="0">
                <a:solidFill>
                  <a:schemeClr val="tx1"/>
                </a:solidFill>
                <a:effectLst/>
                <a:highlight>
                  <a:srgbClr val="FFFF00"/>
                </a:highlight>
                <a:latin typeface="+mn-lt"/>
                <a:ea typeface="+mn-ea"/>
                <a:cs typeface="+mn-cs"/>
              </a:rPr>
              <a:t>Rachel Morgan, DOJ Bureau of Justice Statistics (PhD);</a:t>
            </a:r>
            <a:endParaRPr lang="en-US" sz="1400" kern="1200" dirty="0">
              <a:solidFill>
                <a:schemeClr val="tx1"/>
              </a:solidFill>
              <a:effectLst/>
              <a:highlight>
                <a:srgbClr val="FFFF00"/>
              </a:highlight>
              <a:latin typeface="+mn-lt"/>
              <a:ea typeface="+mn-ea"/>
              <a:cs typeface="+mn-cs"/>
            </a:endParaRPr>
          </a:p>
          <a:p>
            <a:pPr lvl="1"/>
            <a:r>
              <a:rPr lang="en-US" sz="1100" kern="1200" dirty="0">
                <a:solidFill>
                  <a:schemeClr val="tx1"/>
                </a:solidFill>
                <a:effectLst/>
                <a:highlight>
                  <a:srgbClr val="FFFF00"/>
                </a:highlight>
                <a:latin typeface="+mn-lt"/>
                <a:ea typeface="+mn-ea"/>
                <a:cs typeface="+mn-cs"/>
              </a:rPr>
              <a:t>Annette Waters, HHS/ASPE (PhD)</a:t>
            </a:r>
          </a:p>
          <a:p>
            <a:endParaRPr lang="en-US" sz="1100" kern="1200" dirty="0">
              <a:solidFill>
                <a:schemeClr val="tx1"/>
              </a:solidFill>
              <a:effectLst/>
              <a:highlight>
                <a:srgbClr val="FFFF00"/>
              </a:highlight>
              <a:latin typeface="+mn-lt"/>
              <a:ea typeface="+mn-ea"/>
              <a:cs typeface="+mn-cs"/>
            </a:endParaRPr>
          </a:p>
          <a:p>
            <a:r>
              <a:rPr lang="en-US" sz="1200" b="1" kern="1200" dirty="0">
                <a:solidFill>
                  <a:schemeClr val="tx1"/>
                </a:solidFill>
                <a:effectLst/>
                <a:highlight>
                  <a:srgbClr val="FFFF00"/>
                </a:highlight>
                <a:latin typeface="+mn-lt"/>
                <a:ea typeface="+mn-ea"/>
                <a:cs typeface="+mn-cs"/>
              </a:rPr>
              <a:t>Quarter 3</a:t>
            </a:r>
            <a:r>
              <a:rPr lang="en-US" sz="1200" kern="1200" dirty="0">
                <a:solidFill>
                  <a:schemeClr val="tx1"/>
                </a:solidFill>
                <a:effectLst/>
                <a:highlight>
                  <a:srgbClr val="FFFF00"/>
                </a:highlight>
                <a:latin typeface="+mn-lt"/>
                <a:ea typeface="+mn-ea"/>
                <a:cs typeface="+mn-cs"/>
              </a:rPr>
              <a:t> workshop on Friday, March 10 from 2:30-4:30 ET on the role of HHS in the policy making process with the following speakers:</a:t>
            </a:r>
            <a:endParaRPr lang="en-US" sz="1400" kern="1200" dirty="0">
              <a:solidFill>
                <a:schemeClr val="tx1"/>
              </a:solidFill>
              <a:effectLst/>
              <a:highlight>
                <a:srgbClr val="FFFF00"/>
              </a:highlight>
              <a:latin typeface="+mn-lt"/>
              <a:ea typeface="+mn-ea"/>
              <a:cs typeface="+mn-cs"/>
            </a:endParaRPr>
          </a:p>
          <a:p>
            <a:pPr lvl="1"/>
            <a:r>
              <a:rPr lang="en-US" sz="1200" kern="1200" dirty="0">
                <a:solidFill>
                  <a:schemeClr val="tx1"/>
                </a:solidFill>
                <a:effectLst/>
                <a:highlight>
                  <a:srgbClr val="FFFF00"/>
                </a:highlight>
                <a:latin typeface="+mn-lt"/>
                <a:ea typeface="+mn-ea"/>
                <a:cs typeface="+mn-cs"/>
              </a:rPr>
              <a:t>Christina Clark and Mary Watts from OCS; </a:t>
            </a:r>
            <a:endParaRPr lang="en-US" sz="1400" kern="1200" dirty="0">
              <a:solidFill>
                <a:schemeClr val="tx1"/>
              </a:solidFill>
              <a:effectLst/>
              <a:highlight>
                <a:srgbClr val="FFFF00"/>
              </a:highlight>
              <a:latin typeface="+mn-lt"/>
              <a:ea typeface="+mn-ea"/>
              <a:cs typeface="+mn-cs"/>
            </a:endParaRPr>
          </a:p>
          <a:p>
            <a:pPr lvl="1"/>
            <a:r>
              <a:rPr lang="en-US" sz="1200" kern="1200" dirty="0">
                <a:solidFill>
                  <a:schemeClr val="tx1"/>
                </a:solidFill>
                <a:effectLst/>
                <a:highlight>
                  <a:srgbClr val="FFFF00"/>
                </a:highlight>
                <a:latin typeface="+mn-lt"/>
                <a:ea typeface="+mn-ea"/>
                <a:cs typeface="+mn-cs"/>
              </a:rPr>
              <a:t>Robin </a:t>
            </a:r>
            <a:r>
              <a:rPr lang="en-US" sz="1200" kern="1200" dirty="0" err="1">
                <a:solidFill>
                  <a:schemeClr val="tx1"/>
                </a:solidFill>
                <a:effectLst/>
                <a:highlight>
                  <a:srgbClr val="FFFF00"/>
                </a:highlight>
                <a:latin typeface="+mn-lt"/>
                <a:ea typeface="+mn-ea"/>
                <a:cs typeface="+mn-cs"/>
              </a:rPr>
              <a:t>Ghertner</a:t>
            </a:r>
            <a:r>
              <a:rPr lang="en-US" sz="1200" kern="1200" dirty="0">
                <a:solidFill>
                  <a:schemeClr val="tx1"/>
                </a:solidFill>
                <a:effectLst/>
                <a:highlight>
                  <a:srgbClr val="FFFF00"/>
                </a:highlight>
                <a:latin typeface="+mn-lt"/>
                <a:ea typeface="+mn-ea"/>
                <a:cs typeface="+mn-cs"/>
              </a:rPr>
              <a:t> from ASPE;</a:t>
            </a:r>
            <a:endParaRPr lang="en-US" sz="1400" kern="1200" dirty="0">
              <a:solidFill>
                <a:schemeClr val="tx1"/>
              </a:solidFill>
              <a:effectLst/>
              <a:highlight>
                <a:srgbClr val="FFFF00"/>
              </a:highlight>
              <a:latin typeface="+mn-lt"/>
              <a:ea typeface="+mn-ea"/>
              <a:cs typeface="+mn-cs"/>
            </a:endParaRPr>
          </a:p>
          <a:p>
            <a:pPr lvl="1"/>
            <a:r>
              <a:rPr lang="en-US" sz="1200" kern="1200" dirty="0">
                <a:solidFill>
                  <a:schemeClr val="tx1"/>
                </a:solidFill>
                <a:effectLst/>
                <a:highlight>
                  <a:srgbClr val="FFFF00"/>
                </a:highlight>
                <a:latin typeface="+mn-lt"/>
                <a:ea typeface="+mn-ea"/>
                <a:cs typeface="+mn-cs"/>
              </a:rPr>
              <a:t>Andrew Williams from OCC; and </a:t>
            </a:r>
            <a:endParaRPr lang="en-US" sz="1400" kern="1200" dirty="0">
              <a:solidFill>
                <a:schemeClr val="tx1"/>
              </a:solidFill>
              <a:effectLst/>
              <a:highlight>
                <a:srgbClr val="FFFF00"/>
              </a:highlight>
              <a:latin typeface="+mn-lt"/>
              <a:ea typeface="+mn-ea"/>
              <a:cs typeface="+mn-cs"/>
            </a:endParaRPr>
          </a:p>
          <a:p>
            <a:endParaRPr lang="en-US" sz="1200" b="1" kern="1200" dirty="0">
              <a:solidFill>
                <a:schemeClr val="tx1"/>
              </a:solidFill>
              <a:effectLst/>
              <a:highlight>
                <a:srgbClr val="FFFF00"/>
              </a:highligh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highlight>
                  <a:srgbClr val="FFFF00"/>
                </a:highlight>
                <a:latin typeface="+mn-lt"/>
                <a:ea typeface="+mn-ea"/>
                <a:cs typeface="+mn-cs"/>
              </a:rPr>
              <a:t>Quarter 4 </a:t>
            </a:r>
            <a:r>
              <a:rPr lang="en-US" sz="1200" b="0" kern="1200" dirty="0">
                <a:solidFill>
                  <a:schemeClr val="tx1"/>
                </a:solidFill>
                <a:effectLst/>
                <a:highlight>
                  <a:srgbClr val="FFFF00"/>
                </a:highlight>
                <a:latin typeface="+mn-lt"/>
                <a:ea typeface="+mn-ea"/>
                <a:cs typeface="+mn-cs"/>
              </a:rPr>
              <a:t>workshop to be held on Friday, April 28</a:t>
            </a:r>
            <a:r>
              <a:rPr lang="en-US" sz="1200" b="0" kern="1200" baseline="0" dirty="0">
                <a:solidFill>
                  <a:schemeClr val="tx1"/>
                </a:solidFill>
                <a:effectLst/>
                <a:highlight>
                  <a:srgbClr val="FFFF00"/>
                </a:highlight>
                <a:latin typeface="+mn-lt"/>
                <a:ea typeface="+mn-ea"/>
                <a:cs typeface="+mn-cs"/>
              </a:rPr>
              <a:t> on </a:t>
            </a:r>
            <a:r>
              <a:rPr lang="en-US" sz="1200" b="0" kern="1200" dirty="0">
                <a:solidFill>
                  <a:schemeClr val="tx1"/>
                </a:solidFill>
                <a:effectLst/>
                <a:highlight>
                  <a:srgbClr val="FFFF00"/>
                </a:highlight>
                <a:latin typeface="+mn-lt"/>
                <a:ea typeface="+mn-ea"/>
                <a:cs typeface="+mn-cs"/>
              </a:rPr>
              <a:t>Data Analysis and Replicability for Social Scientists with Dr.</a:t>
            </a:r>
            <a:r>
              <a:rPr lang="en-US" sz="1200" b="0" kern="1200" baseline="0" dirty="0">
                <a:solidFill>
                  <a:schemeClr val="tx1"/>
                </a:solidFill>
                <a:effectLst/>
                <a:highlight>
                  <a:srgbClr val="FFFF00"/>
                </a:highlight>
                <a:latin typeface="+mn-lt"/>
                <a:ea typeface="+mn-ea"/>
                <a:cs typeface="+mn-cs"/>
              </a:rPr>
              <a:t> Edward Vargas of Arizona State University</a:t>
            </a:r>
            <a:r>
              <a:rPr lang="en-US" sz="1200" b="1" kern="1200" dirty="0">
                <a:solidFill>
                  <a:schemeClr val="tx1"/>
                </a:solidFill>
                <a:effectLst/>
                <a:highlight>
                  <a:srgbClr val="FFFF00"/>
                </a:highlight>
                <a:latin typeface="+mn-lt"/>
                <a:ea typeface="+mn-ea"/>
                <a:cs typeface="+mn-cs"/>
              </a:rPr>
              <a:t> </a:t>
            </a:r>
            <a:endParaRPr lang="en-US" sz="1200" kern="1200" dirty="0">
              <a:solidFill>
                <a:schemeClr val="tx1"/>
              </a:solidFill>
              <a:effectLst/>
              <a:highlight>
                <a:srgbClr val="FFFF00"/>
              </a:highlight>
              <a:latin typeface="+mn-lt"/>
              <a:ea typeface="+mn-ea"/>
              <a:cs typeface="+mn-cs"/>
            </a:endParaRPr>
          </a:p>
          <a:p>
            <a:endParaRPr lang="en-US" sz="1800" dirty="0">
              <a:highlight>
                <a:srgbClr val="FFFF00"/>
              </a:highlight>
              <a:latin typeface="+mj-lt"/>
            </a:endParaRPr>
          </a:p>
          <a:p>
            <a:pPr marL="0" marR="0" lvl="0" indent="0">
              <a:spcBef>
                <a:spcPts val="0"/>
              </a:spcBef>
              <a:spcAft>
                <a:spcPts val="0"/>
              </a:spcAft>
              <a:buFont typeface="Symbol" panose="05050102010706020507" pitchFamily="18" charset="2"/>
              <a:buNone/>
            </a:pPr>
            <a:r>
              <a:rPr lang="en-US" sz="1800" b="1" dirty="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Quarter 1: </a:t>
            </a:r>
            <a:r>
              <a:rPr lang="en-US" sz="1800" dirty="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workshop October 20, 2023, featuring Dr. Sheri Johnson of UW-Madison who discussed “Community Based Participatory Research”; </a:t>
            </a:r>
            <a:endParaRPr lang="en-US" sz="1800" dirty="0">
              <a:effectLst/>
              <a:highlight>
                <a:srgbClr val="FFFF00"/>
              </a:highlight>
              <a:latin typeface="Times New Roman" panose="02020603050405020304" pitchFamily="18" charset="0"/>
              <a:ea typeface="Times New Roman" panose="02020603050405020304" pitchFamily="18" charset="0"/>
            </a:endParaRPr>
          </a:p>
          <a:p>
            <a:pPr marL="0" marR="0" lvl="0" indent="0">
              <a:spcBef>
                <a:spcPts val="0"/>
              </a:spcBef>
              <a:spcAft>
                <a:spcPts val="0"/>
              </a:spcAft>
              <a:buFont typeface="Symbol" panose="05050102010706020507" pitchFamily="18" charset="2"/>
              <a:buNone/>
            </a:pPr>
            <a:endParaRPr lang="en-US" sz="1800" dirty="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spcBef>
                <a:spcPts val="0"/>
              </a:spcBef>
              <a:spcAft>
                <a:spcPts val="0"/>
              </a:spcAft>
              <a:buFont typeface="Symbol" panose="05050102010706020507" pitchFamily="18" charset="2"/>
              <a:buNone/>
            </a:pPr>
            <a:r>
              <a:rPr lang="en-US" sz="1800" b="1" dirty="0">
                <a:effectLst/>
                <a:latin typeface="Calibri" panose="020F0502020204030204" pitchFamily="34" charset="0"/>
                <a:ea typeface="Times New Roman" panose="02020603050405020304" pitchFamily="18" charset="0"/>
                <a:cs typeface="Times New Roman" panose="02020603050405020304" pitchFamily="18" charset="0"/>
              </a:rPr>
              <a:t>Quarter 2: </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workshop on December 15, 2023, with an employment panel of researchers from non-academic and non-governmental institutions including: </a:t>
            </a:r>
            <a:endParaRPr lang="en-US"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300"/>
              </a:spcAft>
              <a:buFont typeface="Courier New" panose="02070309020205020404" pitchFamily="49" charset="0"/>
              <a:buChar char="o"/>
            </a:pPr>
            <a:r>
              <a:rPr lang="en-US" sz="1800" u="none" strike="noStrike" dirty="0">
                <a:effectLst/>
                <a:latin typeface="Calibri" panose="020F0502020204030204" pitchFamily="34" charset="0"/>
                <a:ea typeface="Times New Roman" panose="02020603050405020304" pitchFamily="18" charset="0"/>
                <a:cs typeface="Times New Roman" panose="02020603050405020304" pitchFamily="18" charset="0"/>
                <a:hlinkClick r:id="rId4"/>
              </a:rPr>
              <a:t>Lauren Bauer</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 Brookings Institution</a:t>
            </a:r>
            <a:endParaRPr lang="en-US"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300"/>
              </a:spcAft>
              <a:buFont typeface="Courier New" panose="02070309020205020404" pitchFamily="49" charset="0"/>
              <a:buChar char="o"/>
            </a:pPr>
            <a:r>
              <a:rPr lang="en-US" sz="1800" u="none" strike="noStrike" dirty="0">
                <a:effectLst/>
                <a:latin typeface="Calibri" panose="020F0502020204030204" pitchFamily="34" charset="0"/>
                <a:ea typeface="Times New Roman" panose="02020603050405020304" pitchFamily="18" charset="0"/>
                <a:cs typeface="Times New Roman" panose="02020603050405020304" pitchFamily="18" charset="0"/>
                <a:hlinkClick r:id="rId5"/>
              </a:rPr>
              <a:t>Lina Guzman</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 Child Trends</a:t>
            </a:r>
            <a:endParaRPr lang="en-US"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300"/>
              </a:spcAft>
              <a:buFont typeface="Courier New" panose="02070309020205020404" pitchFamily="49" charset="0"/>
              <a:buChar char="o"/>
            </a:pPr>
            <a:r>
              <a:rPr lang="en-US" sz="1800" u="none" strike="noStrike" dirty="0">
                <a:effectLst/>
                <a:latin typeface="Calibri" panose="020F0502020204030204" pitchFamily="34" charset="0"/>
                <a:ea typeface="Times New Roman" panose="02020603050405020304" pitchFamily="18" charset="0"/>
                <a:cs typeface="Times New Roman" panose="02020603050405020304" pitchFamily="18" charset="0"/>
                <a:hlinkClick r:id="rId6"/>
              </a:rPr>
              <a:t>Carolyn Hill</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 MDRC</a:t>
            </a:r>
            <a:endParaRPr lang="en-US"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300"/>
              </a:spcAft>
              <a:buFont typeface="Courier New" panose="02070309020205020404" pitchFamily="49" charset="0"/>
              <a:buChar char="o"/>
            </a:pPr>
            <a:r>
              <a:rPr lang="en-US" sz="1800" u="none" strike="noStrike" dirty="0">
                <a:effectLst/>
                <a:latin typeface="Calibri" panose="020F0502020204030204" pitchFamily="34" charset="0"/>
                <a:ea typeface="Times New Roman" panose="02020603050405020304" pitchFamily="18" charset="0"/>
                <a:cs typeface="Times New Roman" panose="02020603050405020304" pitchFamily="18" charset="0"/>
                <a:hlinkClick r:id="rId7"/>
              </a:rPr>
              <a:t>Orrin Murray</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 AIR</a:t>
            </a:r>
            <a:endParaRPr lang="en-US"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Courier New" panose="02070309020205020404" pitchFamily="49" charset="0"/>
              <a:buChar char="o"/>
            </a:pPr>
            <a:r>
              <a:rPr lang="en-US" sz="1800" u="none" strike="noStrike" dirty="0">
                <a:effectLst/>
                <a:latin typeface="Calibri" panose="020F0502020204030204" pitchFamily="34" charset="0"/>
                <a:ea typeface="Times New Roman" panose="02020603050405020304" pitchFamily="18" charset="0"/>
                <a:cs typeface="Times New Roman" panose="02020603050405020304" pitchFamily="18" charset="0"/>
                <a:hlinkClick r:id="rId8"/>
              </a:rPr>
              <a:t>Eleanor Pratt</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 Urban Institute</a:t>
            </a:r>
            <a:endParaRPr lang="en-US" sz="1800" dirty="0">
              <a:effectLst/>
              <a:latin typeface="Times New Roman" panose="02020603050405020304" pitchFamily="18" charset="0"/>
              <a:ea typeface="Times New Roman" panose="02020603050405020304" pitchFamily="18" charset="0"/>
              <a:cs typeface="+mn-cs"/>
            </a:endParaRPr>
          </a:p>
          <a:p>
            <a:pPr marL="342900" marR="0" lvl="0" indent="-342900">
              <a:spcBef>
                <a:spcPts val="0"/>
              </a:spcBef>
              <a:spcAft>
                <a:spcPts val="0"/>
              </a:spcAft>
              <a:buFont typeface="Courier New" panose="02070309020205020404" pitchFamily="49" charset="0"/>
              <a:buChar char="o"/>
            </a:pPr>
            <a:endParaRPr lang="en-US" sz="1800" dirty="0">
              <a:effectLst/>
              <a:latin typeface="Times New Roman" panose="02020603050405020304" pitchFamily="18" charset="0"/>
              <a:ea typeface="Times New Roman" panose="02020603050405020304" pitchFamily="18" charset="0"/>
              <a:cs typeface="+mn-cs"/>
            </a:endParaRPr>
          </a:p>
          <a:p>
            <a:pPr marL="0" marR="0" lvl="0" indent="0">
              <a:spcBef>
                <a:spcPts val="0"/>
              </a:spcBef>
              <a:spcAft>
                <a:spcPts val="0"/>
              </a:spcAft>
              <a:buFont typeface="Courier New" panose="02070309020205020404" pitchFamily="49" charset="0"/>
              <a:buNone/>
            </a:pPr>
            <a:r>
              <a:rPr lang="en-US" sz="1800" b="1" dirty="0">
                <a:effectLst/>
                <a:latin typeface="Times New Roman" panose="02020603050405020304" pitchFamily="18" charset="0"/>
                <a:ea typeface="Times New Roman" panose="02020603050405020304" pitchFamily="18" charset="0"/>
                <a:cs typeface="+mn-cs"/>
              </a:rPr>
              <a:t>Quarter 3: </a:t>
            </a:r>
            <a:r>
              <a:rPr lang="en-US" sz="1800" dirty="0">
                <a:effectLst/>
                <a:latin typeface="Times New Roman" panose="02020603050405020304" pitchFamily="18" charset="0"/>
                <a:ea typeface="Times New Roman" panose="02020603050405020304" pitchFamily="18" charset="0"/>
                <a:cs typeface="+mn-cs"/>
              </a:rPr>
              <a:t>workshop </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on February 23, 2024 on mentoring with Drs. Stephanie Robert (UW Madison), Mina Addo (MDRC) and Nicole Deterding (OPRE);</a:t>
            </a:r>
          </a:p>
          <a:p>
            <a:pPr marL="0" marR="0" lvl="0" indent="0">
              <a:spcBef>
                <a:spcPts val="0"/>
              </a:spcBef>
              <a:spcAft>
                <a:spcPts val="0"/>
              </a:spcAft>
              <a:buFont typeface="Courier New" panose="02070309020205020404" pitchFamily="49" charset="0"/>
              <a:buNone/>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spcBef>
                <a:spcPts val="0"/>
              </a:spcBef>
              <a:spcAft>
                <a:spcPts val="0"/>
              </a:spcAft>
              <a:buFont typeface="Courier New" panose="02070309020205020404" pitchFamily="49" charset="0"/>
              <a:buNone/>
            </a:pPr>
            <a:r>
              <a:rPr lang="en-US" sz="1800" b="1" dirty="0">
                <a:effectLst/>
                <a:latin typeface="Calibri" panose="020F0502020204030204" pitchFamily="34" charset="0"/>
                <a:ea typeface="Times New Roman" panose="02020603050405020304" pitchFamily="18" charset="0"/>
                <a:cs typeface="Times New Roman" panose="02020603050405020304" pitchFamily="18" charset="0"/>
              </a:rPr>
              <a:t>Quarter 4: </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workshop on April 26, 2024 on jobs in state and local government</a:t>
            </a:r>
            <a:endParaRPr lang="en-US" sz="1800" dirty="0">
              <a:effectLst/>
              <a:latin typeface="Times New Roman" panose="02020603050405020304" pitchFamily="18" charset="0"/>
              <a:ea typeface="Times New Roman" panose="02020603050405020304" pitchFamily="18" charset="0"/>
              <a:cs typeface="+mn-cs"/>
            </a:endParaRPr>
          </a:p>
          <a:p>
            <a:pPr marL="0" marR="0" lvl="0" indent="0">
              <a:spcBef>
                <a:spcPts val="0"/>
              </a:spcBef>
              <a:spcAft>
                <a:spcPts val="0"/>
              </a:spcAft>
              <a:buFont typeface="Courier New" panose="02070309020205020404" pitchFamily="49" charset="0"/>
              <a:buNone/>
            </a:pPr>
            <a:endParaRPr lang="en-US" sz="1800" dirty="0">
              <a:effectLst/>
              <a:latin typeface="Times New Roman" panose="02020603050405020304" pitchFamily="18" charset="0"/>
              <a:ea typeface="Times New Roman" panose="02020603050405020304" pitchFamily="18" charset="0"/>
              <a:cs typeface="+mn-cs"/>
            </a:endParaRPr>
          </a:p>
          <a:p>
            <a:pPr marL="0" marR="0" lvl="0" indent="0">
              <a:spcBef>
                <a:spcPts val="0"/>
              </a:spcBef>
              <a:spcAft>
                <a:spcPts val="0"/>
              </a:spcAft>
              <a:buFont typeface="Courier New" panose="02070309020205020404" pitchFamily="49" charset="0"/>
              <a:buNone/>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held two optional lunch sessions – on January 12m 2024, we discussed how to turn </a:t>
            </a:r>
            <a:r>
              <a:rPr lang="en-US" sz="1800" dirty="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your dissertation into a publication and on March 15 we discussed how to write for policy audiences; </a:t>
            </a:r>
            <a:endParaRPr lang="en-US" sz="1800" dirty="0">
              <a:effectLst/>
              <a:highlight>
                <a:srgbClr val="FFFF00"/>
              </a:highligh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DD729FC6-F9E8-4AB9-87B9-427F82303567}" type="slidenum">
              <a:rPr lang="en-US" smtClean="0"/>
              <a:pPr/>
              <a:t>13</a:t>
            </a:fld>
            <a:endParaRPr lang="en-US" dirty="0"/>
          </a:p>
        </p:txBody>
      </p:sp>
    </p:spTree>
    <p:extLst>
      <p:ext uri="{BB962C8B-B14F-4D97-AF65-F5344CB8AC3E}">
        <p14:creationId xmlns:p14="http://schemas.microsoft.com/office/powerpoint/2010/main" val="23775334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Becca Presenting</a:t>
            </a:r>
          </a:p>
          <a:p>
            <a:r>
              <a:rPr lang="en-US" sz="1200" kern="1200" dirty="0">
                <a:solidFill>
                  <a:schemeClr val="tx1"/>
                </a:solidFill>
                <a:effectLst/>
                <a:latin typeface="+mn-lt"/>
                <a:ea typeface="+mn-ea"/>
                <a:cs typeface="+mn-cs"/>
              </a:rPr>
              <a:t>Thank you all for attending the 2025 Professional Development Training </a:t>
            </a:r>
            <a:r>
              <a:rPr lang="en-US" sz="1200" kern="1200">
                <a:solidFill>
                  <a:schemeClr val="tx1"/>
                </a:solidFill>
                <a:effectLst/>
                <a:latin typeface="+mn-lt"/>
                <a:ea typeface="+mn-ea"/>
                <a:cs typeface="+mn-cs"/>
              </a:rPr>
              <a:t>Series Application webinar</a:t>
            </a:r>
            <a:r>
              <a:rPr lang="en-US" sz="1200" kern="1200" dirty="0">
                <a:solidFill>
                  <a:schemeClr val="tx1"/>
                </a:solidFill>
                <a:effectLst/>
                <a:latin typeface="+mn-lt"/>
                <a:ea typeface="+mn-ea"/>
                <a:cs typeface="+mn-cs"/>
              </a:rPr>
              <a:t>.</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We look forward to reviewing your applications!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D729FC6-F9E8-4AB9-87B9-427F82303567}" type="slidenum">
              <a:rPr lang="en-US" smtClean="0"/>
              <a:pPr/>
              <a:t>14</a:t>
            </a:fld>
            <a:endParaRPr lang="en-US" dirty="0"/>
          </a:p>
        </p:txBody>
      </p:sp>
    </p:spTree>
    <p:extLst>
      <p:ext uri="{BB962C8B-B14F-4D97-AF65-F5344CB8AC3E}">
        <p14:creationId xmlns:p14="http://schemas.microsoft.com/office/powerpoint/2010/main" val="40618090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b="1" i="0" u="none" strike="noStrike" dirty="0">
                <a:solidFill>
                  <a:srgbClr val="000000"/>
                </a:solidFill>
                <a:effectLst/>
                <a:latin typeface="Calibri" panose="020F0502020204030204" pitchFamily="34" charset="0"/>
              </a:rPr>
              <a:t>Becca: </a:t>
            </a:r>
            <a:r>
              <a:rPr lang="en-US" b="0" i="0" dirty="0">
                <a:solidFill>
                  <a:srgbClr val="444444"/>
                </a:solidFill>
                <a:effectLst/>
                <a:latin typeface="Calibri" panose="020F0502020204030204" pitchFamily="34" charset="0"/>
              </a:rPr>
              <a:t>​</a:t>
            </a:r>
          </a:p>
          <a:p>
            <a:pPr algn="l" rtl="0" fontAlgn="base"/>
            <a:r>
              <a:rPr lang="en-US" b="0" i="0" u="none" strike="noStrike" dirty="0">
                <a:solidFill>
                  <a:srgbClr val="000000"/>
                </a:solidFill>
                <a:effectLst/>
                <a:latin typeface="Calibri" panose="020F0502020204030204" pitchFamily="34" charset="0"/>
              </a:rPr>
              <a:t>I’m Rebecca </a:t>
            </a:r>
            <a:r>
              <a:rPr lang="en-US" b="0" i="0" u="none" strike="noStrike" dirty="0" err="1">
                <a:solidFill>
                  <a:srgbClr val="000000"/>
                </a:solidFill>
                <a:effectLst/>
                <a:latin typeface="Calibri" panose="020F0502020204030204" pitchFamily="34" charset="0"/>
              </a:rPr>
              <a:t>Schwei</a:t>
            </a:r>
            <a:r>
              <a:rPr lang="en-US" b="0" i="0" u="none" strike="noStrike" dirty="0">
                <a:solidFill>
                  <a:srgbClr val="000000"/>
                </a:solidFill>
                <a:effectLst/>
                <a:latin typeface="Calibri" panose="020F0502020204030204" pitchFamily="34" charset="0"/>
              </a:rPr>
              <a:t>, the Research and Policy Coordinator at IRP. I’ll be your host throughout our webinar along with IRP’s Director, Sarah Halpern-Meekin. </a:t>
            </a:r>
            <a:r>
              <a:rPr lang="en-US" b="0" i="0" dirty="0">
                <a:solidFill>
                  <a:srgbClr val="444444"/>
                </a:solidFill>
                <a:effectLst/>
                <a:latin typeface="Calibri" panose="020F0502020204030204" pitchFamily="34" charset="0"/>
              </a:rPr>
              <a:t>​</a:t>
            </a:r>
          </a:p>
          <a:p>
            <a:pPr algn="l" rtl="0" fontAlgn="base"/>
            <a:r>
              <a:rPr lang="en-US" b="0" i="0" dirty="0">
                <a:solidFill>
                  <a:srgbClr val="444444"/>
                </a:solidFill>
                <a:effectLst/>
                <a:latin typeface="Calibri" panose="020F0502020204030204" pitchFamily="34" charset="0"/>
              </a:rPr>
              <a:t>​</a:t>
            </a:r>
          </a:p>
          <a:p>
            <a:endParaRPr lang="en-US" dirty="0"/>
          </a:p>
        </p:txBody>
      </p:sp>
      <p:sp>
        <p:nvSpPr>
          <p:cNvPr id="4" name="Slide Number Placeholder 3"/>
          <p:cNvSpPr>
            <a:spLocks noGrp="1"/>
          </p:cNvSpPr>
          <p:nvPr>
            <p:ph type="sldNum" sz="quarter" idx="10"/>
          </p:nvPr>
        </p:nvSpPr>
        <p:spPr/>
        <p:txBody>
          <a:bodyPr/>
          <a:lstStyle/>
          <a:p>
            <a:fld id="{DD729FC6-F9E8-4AB9-87B9-427F82303567}" type="slidenum">
              <a:rPr lang="en-US" smtClean="0"/>
              <a:pPr/>
              <a:t>2</a:t>
            </a:fld>
            <a:endParaRPr lang="en-US" dirty="0"/>
          </a:p>
        </p:txBody>
      </p:sp>
    </p:spTree>
    <p:extLst>
      <p:ext uri="{BB962C8B-B14F-4D97-AF65-F5344CB8AC3E}">
        <p14:creationId xmlns:p14="http://schemas.microsoft.com/office/powerpoint/2010/main" val="2447614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Becca:</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u="none" strike="noStrike" dirty="0">
                <a:solidFill>
                  <a:srgbClr val="000000"/>
                </a:solidFill>
                <a:effectLst/>
                <a:latin typeface="Calibri" panose="020F0502020204030204" pitchFamily="34" charset="0"/>
              </a:rPr>
              <a:t>I’ll start with a brief walkthrough of the agenda. Then I’ll hand it over to Sarah who will provide an overview of IRP </a:t>
            </a:r>
            <a:r>
              <a:rPr lang="en-US" sz="1200" kern="1200" dirty="0">
                <a:solidFill>
                  <a:schemeClr val="tx1"/>
                </a:solidFill>
                <a:effectLst/>
                <a:latin typeface="+mn-lt"/>
                <a:ea typeface="+mn-ea"/>
                <a:cs typeface="+mn-cs"/>
              </a:rPr>
              <a:t>and our Collaborative of Poverty Centers. Next she’ll give an overview of the goals and activities of the Virtual Professional Development training series. Finally, I’ll walk you through the logistics of the application process and direct you to where to find additional application resources. We’ll then shift to any questions we have received throughout the webinar. You can submit your questions using the Q&amp;A function at any point throughout the webinar.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u="none" strike="noStrike" dirty="0">
                <a:solidFill>
                  <a:srgbClr val="000000"/>
                </a:solidFill>
                <a:effectLst/>
                <a:latin typeface="Calibri" panose="020F0502020204030204" pitchFamily="34" charset="0"/>
              </a:rPr>
              <a:t>Let me first introduce Sarah Halpern-Meekin. In addition to directing the Institute for Research on Poverty, Dr. Halpern-Meekin is a Professor in the Department of Human Development and Family Studies as well as at the La Follette School of Public Affairs. She is </a:t>
            </a:r>
            <a:r>
              <a:rPr lang="en-US" b="0" i="0" dirty="0">
                <a:solidFill>
                  <a:srgbClr val="333333"/>
                </a:solidFill>
                <a:effectLst/>
                <a:latin typeface="Red Hat Text" panose="02010303040201060303" pitchFamily="2" charset="0"/>
              </a:rPr>
              <a:t>a sociologist whose research focuses on family, adolescence, social policy and the welfare state, class and inequality, and qualitative methods.</a:t>
            </a:r>
            <a:endParaRPr lang="en-US" b="0" i="0" dirty="0">
              <a:solidFill>
                <a:srgbClr val="444444"/>
              </a:solidFill>
              <a:effectLst/>
              <a:latin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 </a:t>
            </a:r>
          </a:p>
          <a:p>
            <a:endParaRPr lang="en-US" sz="1200" dirty="0"/>
          </a:p>
          <a:p>
            <a:endParaRPr lang="en-US" dirty="0"/>
          </a:p>
        </p:txBody>
      </p:sp>
      <p:sp>
        <p:nvSpPr>
          <p:cNvPr id="4" name="Slide Number Placeholder 3"/>
          <p:cNvSpPr>
            <a:spLocks noGrp="1"/>
          </p:cNvSpPr>
          <p:nvPr>
            <p:ph type="sldNum" sz="quarter" idx="10"/>
          </p:nvPr>
        </p:nvSpPr>
        <p:spPr/>
        <p:txBody>
          <a:bodyPr/>
          <a:lstStyle/>
          <a:p>
            <a:fld id="{DD729FC6-F9E8-4AB9-87B9-427F82303567}" type="slidenum">
              <a:rPr lang="en-US" smtClean="0"/>
              <a:pPr/>
              <a:t>3</a:t>
            </a:fld>
            <a:endParaRPr lang="en-US" dirty="0"/>
          </a:p>
        </p:txBody>
      </p:sp>
    </p:spTree>
    <p:extLst>
      <p:ext uri="{BB962C8B-B14F-4D97-AF65-F5344CB8AC3E}">
        <p14:creationId xmlns:p14="http://schemas.microsoft.com/office/powerpoint/2010/main" val="4567939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kern="1200" dirty="0">
                <a:solidFill>
                  <a:schemeClr val="tx1"/>
                </a:solidFill>
                <a:effectLst/>
                <a:latin typeface="+mn-lt"/>
                <a:ea typeface="+mn-ea"/>
                <a:cs typeface="+mn-cs"/>
              </a:rPr>
              <a:t>Sarah:</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tx1"/>
                </a:solidFill>
                <a:effectLst/>
                <a:latin typeface="+mn-lt"/>
                <a:ea typeface="+mn-ea"/>
                <a:cs typeface="+mn-cs"/>
              </a:rPr>
              <a:t>IRP is the longest serving poverty center and currently has over 300 affiliates both on and off the UW-Madison campus.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tx1"/>
                </a:solidFill>
                <a:effectLst/>
                <a:latin typeface="+mn-lt"/>
                <a:ea typeface="+mn-ea"/>
                <a:cs typeface="+mn-cs"/>
              </a:rPr>
              <a:t>As the National Research Center on Poverty &amp; Economic Mobility funded by the U.S. Department of Health and Human Services’</a:t>
            </a:r>
            <a:r>
              <a:rPr lang="en-US" sz="1600" kern="1200" baseline="0" dirty="0">
                <a:solidFill>
                  <a:schemeClr val="tx1"/>
                </a:solidFill>
                <a:effectLst/>
                <a:latin typeface="+mn-lt"/>
                <a:ea typeface="+mn-ea"/>
                <a:cs typeface="+mn-cs"/>
              </a:rPr>
              <a:t> </a:t>
            </a:r>
            <a:r>
              <a:rPr lang="en-US" sz="1600" kern="1200" dirty="0">
                <a:solidFill>
                  <a:schemeClr val="tx1"/>
                </a:solidFill>
                <a:effectLst/>
                <a:latin typeface="+mn-lt"/>
                <a:ea typeface="+mn-ea"/>
                <a:cs typeface="+mn-cs"/>
              </a:rPr>
              <a:t>Office of the Assistant Secretary for Planning and Evaluation, IRP coordinates the U.S. Collaborative of Poverty Centers (CPC).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tx1"/>
                </a:solidFill>
                <a:effectLst/>
                <a:latin typeface="+mn-lt"/>
                <a:ea typeface="+mn-ea"/>
                <a:cs typeface="+mn-cs"/>
              </a:rPr>
              <a:t>IRP and its partner centers support and train poverty and economic mobility scholars and provide relevant, cutting-edge research on a wide range of topics with the goal of improving the effectiveness of public policies to reduce poverty and its consequences.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tx1"/>
                </a:solidFill>
                <a:effectLst/>
                <a:latin typeface="+mn-lt"/>
                <a:ea typeface="+mn-ea"/>
                <a:cs typeface="+mn-cs"/>
              </a:rPr>
              <a:t>We administer </a:t>
            </a:r>
            <a:r>
              <a:rPr lang="en-US" dirty="0"/>
              <a:t>:</a:t>
            </a:r>
          </a:p>
          <a:p>
            <a:pPr marL="628650" lvl="1" indent="-171450">
              <a:buFont typeface="Arial" panose="020B0604020202020204" pitchFamily="34" charset="0"/>
              <a:buChar char="•"/>
            </a:pPr>
            <a:r>
              <a:rPr lang="en-US" dirty="0"/>
              <a:t>research grants</a:t>
            </a:r>
          </a:p>
          <a:p>
            <a:pPr marL="628650" lvl="1" indent="-171450">
              <a:buFont typeface="Arial" panose="020B0604020202020204" pitchFamily="34" charset="0"/>
              <a:buChar char="•"/>
            </a:pPr>
            <a:r>
              <a:rPr lang="en-US" dirty="0"/>
              <a:t>fellowship programs</a:t>
            </a:r>
          </a:p>
          <a:p>
            <a:pPr marL="628650" lvl="1" indent="-171450">
              <a:buFont typeface="Arial" panose="020B0604020202020204" pitchFamily="34" charset="0"/>
              <a:buChar char="•"/>
            </a:pPr>
            <a:r>
              <a:rPr lang="en-US" dirty="0"/>
              <a:t>training activities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To: </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600" dirty="0"/>
              <a:t>Faculty – mainly early career but not always</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600" dirty="0"/>
              <a:t>Postdoctoral scholars</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600" dirty="0"/>
              <a:t>Graduate students</a:t>
            </a:r>
          </a:p>
          <a:p>
            <a:endParaRPr lang="en-US" dirty="0"/>
          </a:p>
        </p:txBody>
      </p:sp>
      <p:sp>
        <p:nvSpPr>
          <p:cNvPr id="4" name="Slide Number Placeholder 3"/>
          <p:cNvSpPr>
            <a:spLocks noGrp="1"/>
          </p:cNvSpPr>
          <p:nvPr>
            <p:ph type="sldNum" sz="quarter" idx="10"/>
          </p:nvPr>
        </p:nvSpPr>
        <p:spPr/>
        <p:txBody>
          <a:bodyPr/>
          <a:lstStyle/>
          <a:p>
            <a:fld id="{DD729FC6-F9E8-4AB9-87B9-427F82303567}" type="slidenum">
              <a:rPr lang="en-US" smtClean="0"/>
              <a:pPr/>
              <a:t>4</a:t>
            </a:fld>
            <a:endParaRPr lang="en-US" dirty="0"/>
          </a:p>
        </p:txBody>
      </p:sp>
    </p:spTree>
    <p:extLst>
      <p:ext uri="{BB962C8B-B14F-4D97-AF65-F5344CB8AC3E}">
        <p14:creationId xmlns:p14="http://schemas.microsoft.com/office/powerpoint/2010/main" val="37598944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1CBFE1-6DAB-3DAC-4B4B-4C1DEA07428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C3B379E-1615-6B75-610A-B96009AC48A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586E47F-B71F-9ABD-6C2E-FE8D2BF41716}"/>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dirty="0">
                <a:solidFill>
                  <a:srgbClr val="333333"/>
                </a:solidFill>
                <a:effectLst/>
                <a:latin typeface="Red Hat Text"/>
              </a:rPr>
              <a:t>IRP hosts a professional development training series on poverty and economic mobility research for early career researchers and students.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dirty="0">
              <a:solidFill>
                <a:srgbClr val="333333"/>
              </a:solidFill>
              <a:effectLst/>
              <a:latin typeface="Red Hat Tex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dirty="0">
                <a:solidFill>
                  <a:srgbClr val="333333"/>
                </a:solidFill>
                <a:effectLst/>
                <a:latin typeface="Red Hat Text"/>
              </a:rPr>
              <a:t>It is designed to increase researchers:</a:t>
            </a:r>
          </a:p>
          <a:p>
            <a:pPr marL="228600" indent="-228600" algn="l" fontAlgn="base">
              <a:buAutoNum type="arabicParenBoth"/>
            </a:pPr>
            <a:r>
              <a:rPr lang="en-US" b="0" i="0" dirty="0">
                <a:solidFill>
                  <a:srgbClr val="333333"/>
                </a:solidFill>
                <a:effectLst/>
                <a:latin typeface="inherit"/>
              </a:rPr>
              <a:t>interdisciplinary knowledge and understanding of policy-relevant research contexts, including the policymaking processes in federal agencies that administer human services programs;  </a:t>
            </a:r>
          </a:p>
          <a:p>
            <a:pPr marL="228600" indent="-228600" algn="l" fontAlgn="base">
              <a:buAutoNum type="arabicParenBoth"/>
            </a:pPr>
            <a:endParaRPr lang="en-US" b="0" i="0" dirty="0">
              <a:solidFill>
                <a:srgbClr val="333333"/>
              </a:solidFill>
              <a:effectLst/>
              <a:latin typeface="Red Hat Text" panose="02010303040201060303" pitchFamily="2" charset="0"/>
            </a:endParaRPr>
          </a:p>
          <a:p>
            <a:pPr algn="l" fontAlgn="base"/>
            <a:r>
              <a:rPr lang="en-US" b="0" i="0" dirty="0">
                <a:solidFill>
                  <a:srgbClr val="333333"/>
                </a:solidFill>
                <a:effectLst/>
                <a:latin typeface="inherit"/>
              </a:rPr>
              <a:t>(2) ability to communicate with policy and public audiences effectively;  </a:t>
            </a:r>
          </a:p>
          <a:p>
            <a:pPr algn="l" fontAlgn="base"/>
            <a:endParaRPr lang="en-US" b="0" i="0" dirty="0">
              <a:solidFill>
                <a:srgbClr val="333333"/>
              </a:solidFill>
              <a:effectLst/>
              <a:latin typeface="Red Hat Text" panose="02010303040201060303" pitchFamily="2" charset="0"/>
            </a:endParaRPr>
          </a:p>
          <a:p>
            <a:pPr algn="l" fontAlgn="base"/>
            <a:r>
              <a:rPr lang="en-US" b="0" i="0" dirty="0">
                <a:solidFill>
                  <a:srgbClr val="333333"/>
                </a:solidFill>
                <a:effectLst/>
                <a:latin typeface="inherit"/>
              </a:rPr>
              <a:t>(3) ability to engage various groups in research development and dissemination; and  </a:t>
            </a:r>
          </a:p>
          <a:p>
            <a:pPr algn="l" fontAlgn="base"/>
            <a:endParaRPr lang="en-US" b="0" i="0" dirty="0">
              <a:solidFill>
                <a:srgbClr val="333333"/>
              </a:solidFill>
              <a:effectLst/>
              <a:latin typeface="Red Hat Text" panose="02010303040201060303" pitchFamily="2" charset="0"/>
            </a:endParaRPr>
          </a:p>
          <a:p>
            <a:pPr algn="l" fontAlgn="base"/>
            <a:r>
              <a:rPr lang="en-US" b="0" i="0" dirty="0">
                <a:solidFill>
                  <a:srgbClr val="333333"/>
                </a:solidFill>
                <a:effectLst/>
                <a:latin typeface="inherit"/>
              </a:rPr>
              <a:t>(4) knowledge about research career paths outside of academia.  </a:t>
            </a:r>
            <a:endParaRPr lang="en-US" b="0" i="0" dirty="0">
              <a:solidFill>
                <a:srgbClr val="333333"/>
              </a:solidFill>
              <a:effectLst/>
              <a:latin typeface="Red Hat Text" panose="02010303040201060303" pitchFamily="2" charset="0"/>
            </a:endParaRPr>
          </a:p>
          <a:p>
            <a:endParaRPr lang="en-US"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a:extLst>
              <a:ext uri="{FF2B5EF4-FFF2-40B4-BE49-F238E27FC236}">
                <a16:creationId xmlns:a16="http://schemas.microsoft.com/office/drawing/2014/main" id="{485BD78F-8666-9EC8-E8F2-598A65B4E4F9}"/>
              </a:ext>
            </a:extLst>
          </p:cNvPr>
          <p:cNvSpPr>
            <a:spLocks noGrp="1"/>
          </p:cNvSpPr>
          <p:nvPr>
            <p:ph type="sldNum" sz="quarter" idx="10"/>
          </p:nvPr>
        </p:nvSpPr>
        <p:spPr/>
        <p:txBody>
          <a:bodyPr/>
          <a:lstStyle/>
          <a:p>
            <a:fld id="{DD729FC6-F9E8-4AB9-87B9-427F82303567}" type="slidenum">
              <a:rPr lang="en-US" smtClean="0"/>
              <a:pPr/>
              <a:t>5</a:t>
            </a:fld>
            <a:endParaRPr lang="en-US" dirty="0"/>
          </a:p>
        </p:txBody>
      </p:sp>
    </p:spTree>
    <p:extLst>
      <p:ext uri="{BB962C8B-B14F-4D97-AF65-F5344CB8AC3E}">
        <p14:creationId xmlns:p14="http://schemas.microsoft.com/office/powerpoint/2010/main" val="42716290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66A51F-3089-F235-0697-28B3A8646BB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48EF82F-6C7F-EA1C-B41B-ACCBBF88A0A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E351139-5B36-9F7C-9B24-261AE20AFF79}"/>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kern="1200" dirty="0">
                <a:solidFill>
                  <a:schemeClr val="tx1"/>
                </a:solidFill>
                <a:effectLst/>
                <a:latin typeface="+mn-lt"/>
                <a:ea typeface="+mn-ea"/>
                <a:cs typeface="+mn-cs"/>
              </a:rPr>
              <a:t>Sarah: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2400" b="0" i="0" dirty="0">
                <a:solidFill>
                  <a:srgbClr val="333333"/>
                </a:solidFill>
                <a:effectLst/>
                <a:latin typeface="Red Hat Text"/>
              </a:rPr>
              <a:t>IRP developed this training to support the career development of in-resident fellows working at the U.S. Department of Health and Human Services (HHS) through programs administered by IRP including</a:t>
            </a: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lang="en-US" sz="2400" b="0" i="0" u="sng" dirty="0">
                <a:solidFill>
                  <a:srgbClr val="0479A8"/>
                </a:solidFill>
                <a:effectLst/>
                <a:latin typeface="Red Hat Text"/>
                <a:hlinkClick r:id="rId3"/>
              </a:rPr>
              <a:t>National Poverty Fellows</a:t>
            </a:r>
            <a:r>
              <a:rPr lang="en-US" sz="2400" b="0" i="0" dirty="0">
                <a:solidFill>
                  <a:srgbClr val="333333"/>
                </a:solidFill>
                <a:effectLst/>
                <a:latin typeface="Red Hat Text"/>
              </a:rPr>
              <a:t> (NPF) program</a:t>
            </a:r>
          </a:p>
          <a:p>
            <a:pPr marL="914400" marR="0" lvl="1" indent="-457200" algn="l" defTabSz="914400" rtl="0" eaLnBrk="1" fontAlgn="auto" latinLnBrk="0" hangingPunct="1">
              <a:lnSpc>
                <a:spcPct val="100000"/>
              </a:lnSpc>
              <a:spcBef>
                <a:spcPts val="0"/>
              </a:spcBef>
              <a:spcAft>
                <a:spcPts val="0"/>
              </a:spcAft>
              <a:buClrTx/>
              <a:buSzTx/>
              <a:buFont typeface="+mj-lt"/>
              <a:buAutoNum type="alphaLcPeriod"/>
              <a:tabLst/>
              <a:defRPr/>
            </a:pPr>
            <a:r>
              <a:rPr lang="en-US" sz="2400" b="0" i="0" dirty="0">
                <a:solidFill>
                  <a:srgbClr val="333333"/>
                </a:solidFill>
                <a:effectLst/>
                <a:latin typeface="Red Hat Text"/>
              </a:rPr>
              <a:t>Postdoctoral fellows</a:t>
            </a:r>
          </a:p>
          <a:p>
            <a:pPr marL="914400" marR="0" lvl="1" indent="-457200" algn="l" defTabSz="914400" rtl="0" eaLnBrk="1" fontAlgn="auto" latinLnBrk="0" hangingPunct="1">
              <a:lnSpc>
                <a:spcPct val="100000"/>
              </a:lnSpc>
              <a:spcBef>
                <a:spcPts val="0"/>
              </a:spcBef>
              <a:spcAft>
                <a:spcPts val="0"/>
              </a:spcAft>
              <a:buClrTx/>
              <a:buSzTx/>
              <a:buFont typeface="+mj-lt"/>
              <a:buAutoNum type="alphaLcPeriod"/>
              <a:tabLst/>
              <a:defRPr/>
            </a:pPr>
            <a:r>
              <a:rPr lang="en-US" sz="2400" b="0" i="0" dirty="0">
                <a:solidFill>
                  <a:srgbClr val="333333"/>
                </a:solidFill>
                <a:effectLst/>
                <a:latin typeface="Red Hat Text"/>
              </a:rPr>
              <a:t>We have 9 National Poverty Fellows working in 4 HHS offices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400" b="0" i="0" dirty="0">
                <a:solidFill>
                  <a:srgbClr val="333333"/>
                </a:solidFill>
                <a:effectLst/>
                <a:latin typeface="Red Hat Text"/>
              </a:rPr>
              <a:t>as well as </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startAt="3"/>
              <a:tabLst/>
              <a:defRPr/>
            </a:pPr>
            <a:r>
              <a:rPr lang="en-US" sz="2400" b="0" i="0" dirty="0">
                <a:solidFill>
                  <a:srgbClr val="333333"/>
                </a:solidFill>
                <a:effectLst/>
                <a:latin typeface="Red Hat Text"/>
              </a:rPr>
              <a:t>our </a:t>
            </a:r>
            <a:r>
              <a:rPr lang="en-US" sz="2400" b="0" i="0" u="sng" dirty="0">
                <a:solidFill>
                  <a:srgbClr val="0479A8"/>
                </a:solidFill>
                <a:effectLst/>
                <a:latin typeface="Red Hat Text"/>
                <a:hlinkClick r:id="rId4"/>
              </a:rPr>
              <a:t>National Dissertation</a:t>
            </a:r>
            <a:r>
              <a:rPr lang="en-US" sz="2400" b="0" i="0" u="sng" dirty="0">
                <a:solidFill>
                  <a:srgbClr val="0479A8"/>
                </a:solidFill>
                <a:effectLst/>
                <a:latin typeface="Red Hat Text"/>
              </a:rPr>
              <a:t> awardee</a:t>
            </a:r>
            <a:r>
              <a:rPr lang="en-US" sz="2400" b="0" i="0" dirty="0">
                <a:solidFill>
                  <a:srgbClr val="333333"/>
                </a:solidFill>
                <a:effectLst/>
                <a:latin typeface="Red Hat Text"/>
              </a:rPr>
              <a:t> and </a:t>
            </a:r>
          </a:p>
          <a:p>
            <a:pPr marL="457200" marR="0" lvl="0" indent="-457200" algn="l" defTabSz="914400" rtl="0" eaLnBrk="1" fontAlgn="auto" latinLnBrk="0" hangingPunct="1">
              <a:lnSpc>
                <a:spcPct val="100000"/>
              </a:lnSpc>
              <a:spcBef>
                <a:spcPts val="0"/>
              </a:spcBef>
              <a:spcAft>
                <a:spcPts val="0"/>
              </a:spcAft>
              <a:buClrTx/>
              <a:buSzTx/>
              <a:buFontTx/>
              <a:buAutoNum type="arabicPeriod" startAt="3"/>
              <a:tabLst/>
              <a:defRPr/>
            </a:pPr>
            <a:r>
              <a:rPr lang="en-US" sz="2400" b="0" i="0" dirty="0">
                <a:solidFill>
                  <a:srgbClr val="333333"/>
                </a:solidFill>
                <a:effectLst/>
                <a:latin typeface="Red Hat Text"/>
              </a:rPr>
              <a:t>our local </a:t>
            </a:r>
            <a:r>
              <a:rPr lang="en-US" sz="2400" b="0" i="0" u="sng" dirty="0">
                <a:solidFill>
                  <a:srgbClr val="0479A8"/>
                </a:solidFill>
                <a:effectLst/>
                <a:latin typeface="Red Hat Text"/>
                <a:hlinkClick r:id="rId5"/>
              </a:rPr>
              <a:t>IRP Dissertation</a:t>
            </a:r>
            <a:r>
              <a:rPr lang="en-US" sz="2400" b="0" i="0" dirty="0">
                <a:solidFill>
                  <a:srgbClr val="333333"/>
                </a:solidFill>
                <a:effectLst/>
                <a:latin typeface="Red Hat Text"/>
              </a:rPr>
              <a:t> awardees</a:t>
            </a:r>
          </a:p>
          <a:p>
            <a:pPr marL="457200" marR="0" lvl="0" indent="-457200" algn="l" defTabSz="914400" rtl="0" eaLnBrk="1" fontAlgn="auto" latinLnBrk="0" hangingPunct="1">
              <a:lnSpc>
                <a:spcPct val="100000"/>
              </a:lnSpc>
              <a:spcBef>
                <a:spcPts val="0"/>
              </a:spcBef>
              <a:spcAft>
                <a:spcPts val="0"/>
              </a:spcAft>
              <a:buClrTx/>
              <a:buSzTx/>
              <a:buFontTx/>
              <a:buAutoNum type="arabicPeriod" startAt="3"/>
              <a:tabLst/>
              <a:defRPr/>
            </a:pPr>
            <a:endParaRPr lang="en-US" sz="2400" b="0" i="0" dirty="0">
              <a:solidFill>
                <a:srgbClr val="333333"/>
              </a:solidFill>
              <a:effectLst/>
              <a:latin typeface="Red Hat Tex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2400" b="0" i="0" dirty="0">
                <a:solidFill>
                  <a:srgbClr val="333333"/>
                </a:solidFill>
                <a:effectLst/>
                <a:latin typeface="Red Hat Text"/>
              </a:rPr>
              <a:t>And we have opened up the opportunity to: </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2400" b="0" i="0" dirty="0">
                <a:solidFill>
                  <a:srgbClr val="333333"/>
                </a:solidFill>
                <a:effectLst/>
                <a:latin typeface="Red Hat Text"/>
              </a:rPr>
              <a:t>10 current PhD or master’s degree level students who apply through this application process </a:t>
            </a:r>
            <a:endParaRPr lang="en-US" sz="16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i="1" dirty="0"/>
              <a:t>	</a:t>
            </a:r>
          </a:p>
          <a:p>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a:extLst>
              <a:ext uri="{FF2B5EF4-FFF2-40B4-BE49-F238E27FC236}">
                <a16:creationId xmlns:a16="http://schemas.microsoft.com/office/drawing/2014/main" id="{13F67CE3-8387-B9CE-EBE9-B8B71302C4C9}"/>
              </a:ext>
            </a:extLst>
          </p:cNvPr>
          <p:cNvSpPr>
            <a:spLocks noGrp="1"/>
          </p:cNvSpPr>
          <p:nvPr>
            <p:ph type="sldNum" sz="quarter" idx="10"/>
          </p:nvPr>
        </p:nvSpPr>
        <p:spPr/>
        <p:txBody>
          <a:bodyPr/>
          <a:lstStyle/>
          <a:p>
            <a:fld id="{DD729FC6-F9E8-4AB9-87B9-427F82303567}" type="slidenum">
              <a:rPr lang="en-US" smtClean="0"/>
              <a:pPr/>
              <a:t>6</a:t>
            </a:fld>
            <a:endParaRPr lang="en-US" dirty="0"/>
          </a:p>
        </p:txBody>
      </p:sp>
    </p:spTree>
    <p:extLst>
      <p:ext uri="{BB962C8B-B14F-4D97-AF65-F5344CB8AC3E}">
        <p14:creationId xmlns:p14="http://schemas.microsoft.com/office/powerpoint/2010/main" val="16462515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55A0B1-17FE-1B88-FCBB-EBEC661F4F5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98BDCB3-CD62-3A57-AE77-0FF4EE1A07D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1959A6B-FC0F-3C7C-87C6-C79E0F03B694}"/>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kern="1200" dirty="0">
                <a:solidFill>
                  <a:schemeClr val="tx1"/>
                </a:solidFill>
                <a:effectLst/>
                <a:latin typeface="+mn-lt"/>
                <a:ea typeface="+mn-ea"/>
                <a:cs typeface="+mn-cs"/>
              </a:rPr>
              <a:t>Sarah: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dirty="0">
                <a:solidFill>
                  <a:srgbClr val="333333"/>
                </a:solidFill>
                <a:effectLst/>
                <a:latin typeface="Red Hat Text"/>
              </a:rPr>
              <a:t>The two-hour workshops cover a variety of topics identified by IRP, HHS and the trainees as important to their development, including topics such as the role of HHS in federal policy, working with mentors, project management in a research setting, effective strategies for engaging affected communities in the research process, data visualization and infographics, communicating for policy audiences, and research careers in policy settings.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kern="1200" dirty="0">
              <a:solidFill>
                <a:srgbClr val="333333"/>
              </a:solidFill>
              <a:effectLst/>
              <a:latin typeface="Red Hat Tex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rgbClr val="333333"/>
                </a:solidFill>
                <a:effectLst/>
                <a:latin typeface="Red Hat Text"/>
                <a:ea typeface="+mn-ea"/>
                <a:cs typeface="+mn-cs"/>
              </a:rPr>
              <a:t>The series is hosted by Drs. Sarah Halpern-Meekin and Marah Curtis.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kern="1200" dirty="0">
              <a:solidFill>
                <a:srgbClr val="333333"/>
              </a:solidFill>
              <a:effectLst/>
              <a:latin typeface="Red Hat Tex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rgbClr val="333333"/>
                </a:solidFill>
                <a:effectLst/>
                <a:latin typeface="Red Hat Text"/>
                <a:ea typeface="+mn-ea"/>
                <a:cs typeface="+mn-cs"/>
              </a:rPr>
              <a:t>Dr. Curtis is Professor of Social Work at UW, an IRP Affiliate, and the Director of our National Poverty Fellows program. Her research focuses on how differences in housing conditions, benefit policies and contextual factors affect the health and well being of families.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kern="1200" dirty="0">
              <a:solidFill>
                <a:srgbClr val="333333"/>
              </a:solidFill>
              <a:effectLst/>
              <a:latin typeface="Red Hat Text"/>
              <a:ea typeface="+mn-ea"/>
              <a:cs typeface="+mn-cs"/>
            </a:endParaRPr>
          </a:p>
          <a:p>
            <a:r>
              <a:rPr lang="en-US" dirty="0"/>
              <a:t>Each training session, we bring in a guest speaker or a panel of speakers. We also spend time in small groups organized around research interest to help participants expand their networks.</a:t>
            </a:r>
          </a:p>
          <a:p>
            <a:endParaRPr lang="en-US" dirty="0"/>
          </a:p>
          <a:p>
            <a:r>
              <a:rPr lang="en-US" dirty="0"/>
              <a:t>Now, I’ll pass it back to Becca who will walk through the application process. </a:t>
            </a:r>
          </a:p>
          <a:p>
            <a:endParaRPr lang="en-US" dirty="0"/>
          </a:p>
        </p:txBody>
      </p:sp>
      <p:sp>
        <p:nvSpPr>
          <p:cNvPr id="4" name="Slide Number Placeholder 3">
            <a:extLst>
              <a:ext uri="{FF2B5EF4-FFF2-40B4-BE49-F238E27FC236}">
                <a16:creationId xmlns:a16="http://schemas.microsoft.com/office/drawing/2014/main" id="{7E63A8C8-9988-70C3-3A84-E17662FE6A04}"/>
              </a:ext>
            </a:extLst>
          </p:cNvPr>
          <p:cNvSpPr>
            <a:spLocks noGrp="1"/>
          </p:cNvSpPr>
          <p:nvPr>
            <p:ph type="sldNum" sz="quarter" idx="10"/>
          </p:nvPr>
        </p:nvSpPr>
        <p:spPr/>
        <p:txBody>
          <a:bodyPr/>
          <a:lstStyle/>
          <a:p>
            <a:fld id="{DD729FC6-F9E8-4AB9-87B9-427F82303567}" type="slidenum">
              <a:rPr lang="en-US" smtClean="0"/>
              <a:pPr/>
              <a:t>7</a:t>
            </a:fld>
            <a:endParaRPr lang="en-US" dirty="0"/>
          </a:p>
        </p:txBody>
      </p:sp>
    </p:spTree>
    <p:extLst>
      <p:ext uri="{BB962C8B-B14F-4D97-AF65-F5344CB8AC3E}">
        <p14:creationId xmlns:p14="http://schemas.microsoft.com/office/powerpoint/2010/main" val="25416427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DC3405-91E6-18F1-C573-F09509F26D0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437CB44-A4F1-5695-FD54-322DF3D6890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427177D-48A4-9A2B-9827-724205D77A26}"/>
              </a:ext>
            </a:extLst>
          </p:cNvPr>
          <p:cNvSpPr>
            <a:spLocks noGrp="1"/>
          </p:cNvSpPr>
          <p:nvPr>
            <p:ph type="body" idx="1"/>
          </p:nvPr>
        </p:nvSpPr>
        <p:spPr/>
        <p:txBody>
          <a:bodyPr/>
          <a:lstStyle/>
          <a:p>
            <a:r>
              <a:rPr lang="en-US" sz="1000" b="1" kern="1200" dirty="0">
                <a:solidFill>
                  <a:schemeClr val="tx1"/>
                </a:solidFill>
                <a:effectLst/>
                <a:latin typeface="+mn-lt"/>
                <a:ea typeface="+mn-ea"/>
                <a:cs typeface="+mn-cs"/>
              </a:rPr>
              <a:t>Becca: </a:t>
            </a:r>
          </a:p>
          <a:p>
            <a:endParaRPr lang="en-US" sz="1000" b="1"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Now let’s talk about the logistics of the application process.</a:t>
            </a:r>
          </a:p>
          <a:p>
            <a:r>
              <a:rPr lang="en-US" sz="1000" kern="1200" dirty="0">
                <a:solidFill>
                  <a:schemeClr val="tx1"/>
                </a:solidFill>
                <a:effectLst/>
                <a:latin typeface="+mn-lt"/>
                <a:ea typeface="+mn-ea"/>
                <a:cs typeface="+mn-cs"/>
              </a:rPr>
              <a:t> </a:t>
            </a:r>
          </a:p>
          <a:p>
            <a:r>
              <a:rPr lang="en-US" sz="1000" kern="1200" dirty="0">
                <a:solidFill>
                  <a:schemeClr val="tx1"/>
                </a:solidFill>
                <a:effectLst/>
                <a:latin typeface="+mn-lt"/>
                <a:ea typeface="+mn-ea"/>
                <a:cs typeface="+mn-cs"/>
              </a:rPr>
              <a:t>1. To be eligible for the Training Series, applicants must </a:t>
            </a:r>
            <a:r>
              <a:rPr lang="en-US" sz="1200" b="0" i="0" dirty="0">
                <a:solidFill>
                  <a:srgbClr val="333333"/>
                </a:solidFill>
                <a:effectLst/>
                <a:latin typeface="Red Hat Text"/>
              </a:rPr>
              <a:t>be enrolled in a Ph.D. program in the 2025</a:t>
            </a:r>
            <a:r>
              <a:rPr lang="en-US" sz="1200" b="1" i="0" dirty="0">
                <a:solidFill>
                  <a:srgbClr val="333333"/>
                </a:solidFill>
                <a:effectLst/>
                <a:latin typeface="Red Hat Text"/>
              </a:rPr>
              <a:t>–</a:t>
            </a:r>
            <a:r>
              <a:rPr lang="en-US" sz="1200" b="0" i="0" dirty="0">
                <a:solidFill>
                  <a:srgbClr val="333333"/>
                </a:solidFill>
                <a:effectLst/>
                <a:latin typeface="Red Hat Text"/>
              </a:rPr>
              <a:t>2026 academic year at a U.S. university. Note that students must have completed their first year of their program before the start of the 2025</a:t>
            </a:r>
            <a:r>
              <a:rPr lang="en-US" sz="1200" b="1" i="0" dirty="0">
                <a:solidFill>
                  <a:srgbClr val="333333"/>
                </a:solidFill>
                <a:effectLst/>
                <a:latin typeface="Red Hat Text"/>
              </a:rPr>
              <a:t>–</a:t>
            </a:r>
            <a:r>
              <a:rPr lang="en-US" sz="1200" b="0" i="0" dirty="0">
                <a:solidFill>
                  <a:srgbClr val="333333"/>
                </a:solidFill>
                <a:effectLst/>
                <a:latin typeface="Red Hat Text"/>
              </a:rPr>
              <a:t>2026 academic year. </a:t>
            </a:r>
            <a:r>
              <a:rPr lang="en-US" sz="1000" b="0" i="0" dirty="0">
                <a:solidFill>
                  <a:srgbClr val="000000"/>
                </a:solidFill>
                <a:effectLst/>
                <a:latin typeface="Helvetica Neue"/>
              </a:rPr>
              <a:t> </a:t>
            </a:r>
          </a:p>
          <a:p>
            <a:endParaRPr lang="en-US" sz="1000" b="0" i="0" dirty="0">
              <a:solidFill>
                <a:srgbClr val="000000"/>
              </a:solidFill>
              <a:effectLst/>
              <a:latin typeface="Helvetica Neue"/>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dirty="0">
                <a:solidFill>
                  <a:srgbClr val="333333"/>
                </a:solidFill>
                <a:effectLst/>
                <a:latin typeface="Red Hat Text"/>
              </a:rPr>
              <a:t>2. Students must show a demonstrated interest pursuing a research career focused on issues related to poverty and  economic mobility, with a particular focus on human services programs.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0" i="0" dirty="0">
              <a:solidFill>
                <a:srgbClr val="333333"/>
              </a:solidFill>
              <a:effectLst/>
              <a:latin typeface="Red Hat Text"/>
            </a:endParaRPr>
          </a:p>
          <a:p>
            <a:r>
              <a:rPr lang="en-US" sz="1000" b="0" i="0" dirty="0">
                <a:solidFill>
                  <a:srgbClr val="000000"/>
                </a:solidFill>
                <a:effectLst/>
                <a:latin typeface="Helvetica Neue"/>
              </a:rPr>
              <a:t>In addition</a:t>
            </a:r>
          </a:p>
          <a:p>
            <a:endParaRPr lang="en-US" sz="1000" b="0" i="0" dirty="0">
              <a:solidFill>
                <a:srgbClr val="000000"/>
              </a:solidFill>
              <a:effectLst/>
              <a:latin typeface="Helvetica Neue"/>
            </a:endParaRPr>
          </a:p>
          <a:p>
            <a:r>
              <a:rPr lang="en-US" sz="1000" b="0" i="0" dirty="0">
                <a:solidFill>
                  <a:srgbClr val="000000"/>
                </a:solidFill>
                <a:effectLst/>
                <a:latin typeface="Helvetica Neue"/>
              </a:rPr>
              <a:t>3. A</a:t>
            </a:r>
            <a:r>
              <a:rPr lang="en-US" sz="1200" b="0" i="0" dirty="0">
                <a:solidFill>
                  <a:srgbClr val="333333"/>
                </a:solidFill>
                <a:effectLst/>
                <a:latin typeface="Red Hat Text"/>
              </a:rPr>
              <a:t>pplicants must either </a:t>
            </a:r>
          </a:p>
          <a:p>
            <a:pPr marL="228600" indent="-228600">
              <a:buAutoNum type="alphaLcParenR"/>
            </a:pPr>
            <a:r>
              <a:rPr lang="en-US" sz="1200" b="0" i="0" dirty="0">
                <a:solidFill>
                  <a:srgbClr val="333333"/>
                </a:solidFill>
                <a:effectLst/>
                <a:latin typeface="Red Hat Text"/>
              </a:rPr>
              <a:t>attend a university that is not designated as an </a:t>
            </a:r>
            <a:r>
              <a:rPr lang="en-US" sz="1200" b="0" i="0" u="sng" dirty="0">
                <a:solidFill>
                  <a:srgbClr val="0479A8"/>
                </a:solidFill>
                <a:effectLst/>
                <a:latin typeface="Red Hat Text"/>
                <a:hlinkClick r:id="rId3"/>
              </a:rPr>
              <a:t>R1 “very high research activity” by the Carnegie Commission on Higher Education</a:t>
            </a:r>
            <a:r>
              <a:rPr lang="en-US" sz="1200" b="0" i="0" u="sng" dirty="0">
                <a:solidFill>
                  <a:srgbClr val="0479A8"/>
                </a:solidFill>
                <a:effectLst/>
                <a:latin typeface="Red Hat Text"/>
              </a:rPr>
              <a:t> </a:t>
            </a:r>
            <a:r>
              <a:rPr lang="en-US" sz="1200" b="0" i="0" dirty="0">
                <a:solidFill>
                  <a:srgbClr val="333333"/>
                </a:solidFill>
                <a:effectLst/>
                <a:latin typeface="Red Hat Text"/>
              </a:rPr>
              <a:t>To find out if your university is an R1, use the link provided in the chat: </a:t>
            </a:r>
            <a:r>
              <a:rPr lang="en-US" sz="1200" b="1" i="0" dirty="0">
                <a:solidFill>
                  <a:srgbClr val="333333"/>
                </a:solidFill>
                <a:effectLst/>
                <a:latin typeface="Red Hat Text"/>
              </a:rPr>
              <a:t>https://carnegieclassifications.acenet.edu/institutions/?basic2021__du%5B%5D=15</a:t>
            </a:r>
          </a:p>
          <a:p>
            <a:pPr marL="0" indent="0">
              <a:buNone/>
            </a:pPr>
            <a:endParaRPr lang="en-US" sz="1000" b="0" i="0" dirty="0">
              <a:solidFill>
                <a:srgbClr val="333333"/>
              </a:solidFill>
              <a:effectLst/>
              <a:latin typeface="Red Hat Tex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dirty="0">
                <a:solidFill>
                  <a:srgbClr val="333333"/>
                </a:solidFill>
                <a:effectLst/>
                <a:latin typeface="Red Hat Text"/>
              </a:rPr>
              <a:t>or </a:t>
            </a:r>
          </a:p>
          <a:p>
            <a:pPr algn="l" fontAlgn="base">
              <a:buNone/>
            </a:pPr>
            <a:r>
              <a:rPr lang="en-US" sz="1200" b="0" i="0" dirty="0">
                <a:solidFill>
                  <a:srgbClr val="333333"/>
                </a:solidFill>
                <a:effectLst/>
                <a:latin typeface="inherit"/>
              </a:rPr>
              <a:t>b) To meet the economically disadvantaged definition, applicants must meet one or more of the following criteria:  </a:t>
            </a:r>
            <a:endParaRPr lang="en-US" sz="1200" b="0" i="0" dirty="0">
              <a:solidFill>
                <a:srgbClr val="333333"/>
              </a:solidFill>
              <a:effectLst/>
              <a:latin typeface="Red Hat Text"/>
            </a:endParaRPr>
          </a:p>
          <a:p>
            <a:pPr marL="228600" indent="-228600" algn="l" fontAlgn="base">
              <a:lnSpc>
                <a:spcPct val="150000"/>
              </a:lnSpc>
              <a:buFont typeface="+mj-lt"/>
              <a:buAutoNum type="arabicPeriod"/>
            </a:pPr>
            <a:r>
              <a:rPr lang="en-US" sz="1200" b="0" i="0" dirty="0">
                <a:solidFill>
                  <a:srgbClr val="333333"/>
                </a:solidFill>
                <a:effectLst/>
                <a:latin typeface="inherit"/>
              </a:rPr>
              <a:t>come from a low-income family;   </a:t>
            </a:r>
          </a:p>
          <a:p>
            <a:pPr marL="228600" indent="-228600" algn="l" fontAlgn="base">
              <a:lnSpc>
                <a:spcPct val="150000"/>
              </a:lnSpc>
              <a:buFont typeface="+mj-lt"/>
              <a:buAutoNum type="arabicPeriod"/>
            </a:pPr>
            <a:endParaRPr lang="en-US" sz="1200" b="0" i="0" dirty="0">
              <a:solidFill>
                <a:srgbClr val="333333"/>
              </a:solidFill>
              <a:effectLst/>
              <a:latin typeface="Red Hat Text"/>
            </a:endParaRPr>
          </a:p>
          <a:p>
            <a:pPr marL="228600" indent="-228600" algn="l" fontAlgn="base">
              <a:lnSpc>
                <a:spcPct val="150000"/>
              </a:lnSpc>
              <a:buFont typeface="+mj-lt"/>
              <a:buAutoNum type="arabicPeriod"/>
            </a:pPr>
            <a:r>
              <a:rPr lang="en-US" sz="1200" b="0" i="0" dirty="0">
                <a:solidFill>
                  <a:srgbClr val="333333"/>
                </a:solidFill>
                <a:effectLst/>
                <a:latin typeface="inherit"/>
              </a:rPr>
              <a:t>be from a family in which neither parent earned a four-year college degree;  </a:t>
            </a:r>
          </a:p>
          <a:p>
            <a:pPr marL="228600" indent="-228600" algn="l" fontAlgn="base">
              <a:lnSpc>
                <a:spcPct val="150000"/>
              </a:lnSpc>
              <a:buFont typeface="+mj-lt"/>
              <a:buAutoNum type="arabicPeriod"/>
            </a:pPr>
            <a:endParaRPr lang="en-US" sz="1200" b="0" i="0" dirty="0">
              <a:solidFill>
                <a:srgbClr val="333333"/>
              </a:solidFill>
              <a:effectLst/>
              <a:latin typeface="Red Hat Text"/>
            </a:endParaRPr>
          </a:p>
          <a:p>
            <a:pPr marL="228600" indent="-228600" algn="l" fontAlgn="base">
              <a:lnSpc>
                <a:spcPct val="150000"/>
              </a:lnSpc>
              <a:buFont typeface="+mj-lt"/>
              <a:buAutoNum type="arabicPeriod"/>
            </a:pPr>
            <a:r>
              <a:rPr lang="en-US" sz="1200" b="0" i="0" dirty="0">
                <a:solidFill>
                  <a:srgbClr val="333333"/>
                </a:solidFill>
                <a:effectLst/>
                <a:latin typeface="inherit"/>
              </a:rPr>
              <a:t>come from an underserved urban, rural, or farming community;  </a:t>
            </a:r>
          </a:p>
          <a:p>
            <a:pPr marL="228600" indent="-228600" algn="l" fontAlgn="base">
              <a:lnSpc>
                <a:spcPct val="150000"/>
              </a:lnSpc>
              <a:buFont typeface="+mj-lt"/>
              <a:buAutoNum type="arabicPeriod"/>
            </a:pPr>
            <a:endParaRPr lang="en-US" sz="1200" b="0" i="0" dirty="0">
              <a:solidFill>
                <a:srgbClr val="333333"/>
              </a:solidFill>
              <a:effectLst/>
              <a:latin typeface="Red Hat Text"/>
            </a:endParaRPr>
          </a:p>
          <a:p>
            <a:pPr marL="228600" indent="-228600" algn="l" fontAlgn="base">
              <a:lnSpc>
                <a:spcPct val="150000"/>
              </a:lnSpc>
              <a:buFont typeface="+mj-lt"/>
              <a:buAutoNum type="arabicPeriod"/>
            </a:pPr>
            <a:r>
              <a:rPr lang="en-US" sz="1200" b="0" i="0" dirty="0">
                <a:solidFill>
                  <a:srgbClr val="333333"/>
                </a:solidFill>
                <a:effectLst/>
                <a:latin typeface="inherit"/>
              </a:rPr>
              <a:t>have attended a high school with limited college preparatory curriculum;  </a:t>
            </a:r>
          </a:p>
          <a:p>
            <a:pPr marL="228600" indent="-228600" algn="l" fontAlgn="base">
              <a:lnSpc>
                <a:spcPct val="150000"/>
              </a:lnSpc>
              <a:buFont typeface="+mj-lt"/>
              <a:buAutoNum type="arabicPeriod"/>
            </a:pPr>
            <a:endParaRPr lang="en-US" sz="1200" b="0" i="0" dirty="0">
              <a:solidFill>
                <a:srgbClr val="333333"/>
              </a:solidFill>
              <a:effectLst/>
              <a:latin typeface="Red Hat Text"/>
            </a:endParaRPr>
          </a:p>
          <a:p>
            <a:pPr marL="228600" indent="-228600" algn="l" fontAlgn="base">
              <a:lnSpc>
                <a:spcPct val="150000"/>
              </a:lnSpc>
              <a:buFont typeface="+mj-lt"/>
              <a:buAutoNum type="arabicPeriod"/>
            </a:pPr>
            <a:r>
              <a:rPr lang="en-US" sz="1200" b="0" i="0" dirty="0">
                <a:solidFill>
                  <a:srgbClr val="333333"/>
                </a:solidFill>
                <a:effectLst/>
                <a:latin typeface="inherit"/>
              </a:rPr>
              <a:t>have attended a high school in a high poverty concentration school district;  </a:t>
            </a:r>
          </a:p>
          <a:p>
            <a:pPr marL="228600" indent="-228600" algn="l" fontAlgn="base">
              <a:lnSpc>
                <a:spcPct val="150000"/>
              </a:lnSpc>
              <a:buFont typeface="+mj-lt"/>
              <a:buAutoNum type="arabicPeriod"/>
            </a:pPr>
            <a:endParaRPr lang="en-US" sz="1200" b="0" i="0" dirty="0">
              <a:solidFill>
                <a:srgbClr val="333333"/>
              </a:solidFill>
              <a:effectLst/>
              <a:latin typeface="Red Hat Text"/>
            </a:endParaRPr>
          </a:p>
          <a:p>
            <a:pPr marL="228600" indent="-228600" algn="l" fontAlgn="base">
              <a:lnSpc>
                <a:spcPct val="150000"/>
              </a:lnSpc>
              <a:buFont typeface="+mj-lt"/>
              <a:buAutoNum type="arabicPeriod"/>
            </a:pPr>
            <a:r>
              <a:rPr lang="en-US" sz="1200" b="0" i="0" dirty="0">
                <a:solidFill>
                  <a:srgbClr val="333333"/>
                </a:solidFill>
                <a:effectLst/>
                <a:latin typeface="inherit"/>
              </a:rPr>
              <a:t>have other economic family circumstances that have impacted the applicant’s educational opportunities. </a:t>
            </a:r>
            <a:endParaRPr lang="en-US" sz="1200" b="0" i="0" dirty="0">
              <a:solidFill>
                <a:srgbClr val="333333"/>
              </a:solidFill>
              <a:effectLst/>
              <a:latin typeface="Red Hat Text"/>
            </a:endParaRPr>
          </a:p>
          <a:p>
            <a:pPr>
              <a:buNone/>
            </a:pPr>
            <a:br>
              <a:rPr lang="en-US" sz="1200" dirty="0"/>
            </a:br>
            <a:r>
              <a:rPr lang="en-US" sz="1200" b="0" i="0" dirty="0">
                <a:solidFill>
                  <a:srgbClr val="333333"/>
                </a:solidFill>
                <a:effectLst/>
                <a:latin typeface="Red Hat Text"/>
              </a:rPr>
              <a:t>University of Wisconsin–Madison graduate students are ineligible for this training series.</a:t>
            </a:r>
          </a:p>
          <a:p>
            <a:endParaRPr lang="en-US" sz="1000" dirty="0"/>
          </a:p>
          <a:p>
            <a:pPr fontAlgn="base"/>
            <a:br>
              <a:rPr lang="en-US" sz="1200" b="1" i="0" kern="1200" dirty="0">
                <a:solidFill>
                  <a:schemeClr val="tx1"/>
                </a:solidFill>
                <a:effectLst/>
                <a:latin typeface="+mn-lt"/>
                <a:ea typeface="+mn-ea"/>
                <a:cs typeface="+mn-cs"/>
              </a:rPr>
            </a:br>
            <a:endParaRPr lang="en-US" sz="1200" b="1" i="0" kern="1200" dirty="0">
              <a:solidFill>
                <a:schemeClr val="tx1"/>
              </a:solidFill>
              <a:effectLst/>
              <a:latin typeface="+mn-lt"/>
              <a:ea typeface="+mn-ea"/>
              <a:cs typeface="+mn-cs"/>
            </a:endParaRPr>
          </a:p>
          <a:p>
            <a:pPr fontAlgn="base"/>
            <a:endParaRPr lang="en-US" sz="1200" b="0" i="0" kern="1200" dirty="0">
              <a:solidFill>
                <a:schemeClr val="tx1"/>
              </a:solidFill>
              <a:effectLst/>
              <a:latin typeface="+mn-lt"/>
              <a:ea typeface="+mn-ea"/>
              <a:cs typeface="+mn-cs"/>
            </a:endParaRPr>
          </a:p>
          <a:p>
            <a:pPr lvl="0"/>
            <a:endParaRPr lang="en-US" sz="1200" kern="1200" baseline="0" dirty="0">
              <a:solidFill>
                <a:schemeClr val="tx1"/>
              </a:solidFill>
              <a:effectLst/>
              <a:latin typeface="+mn-lt"/>
              <a:ea typeface="+mn-ea"/>
              <a:cs typeface="+mn-cs"/>
            </a:endParaRPr>
          </a:p>
          <a:p>
            <a:pPr lvl="0"/>
            <a:endParaRPr lang="en-US" sz="1200" kern="1200" dirty="0">
              <a:solidFill>
                <a:schemeClr val="tx1"/>
              </a:solidFill>
              <a:effectLst/>
              <a:latin typeface="+mn-lt"/>
              <a:ea typeface="+mn-ea"/>
              <a:cs typeface="+mn-cs"/>
            </a:endParaRPr>
          </a:p>
          <a:p>
            <a:pPr lvl="0"/>
            <a:endParaRPr lang="en-US" sz="1200" kern="1200" dirty="0">
              <a:solidFill>
                <a:schemeClr val="tx1"/>
              </a:solidFill>
              <a:effectLst/>
              <a:latin typeface="+mn-lt"/>
              <a:ea typeface="+mn-ea"/>
              <a:cs typeface="+mn-cs"/>
            </a:endParaRPr>
          </a:p>
          <a:p>
            <a:pPr lvl="0"/>
            <a:endParaRPr lang="en-US" sz="1200" kern="1200" dirty="0">
              <a:solidFill>
                <a:schemeClr val="tx1"/>
              </a:solidFill>
              <a:effectLst/>
              <a:latin typeface="+mn-lt"/>
              <a:ea typeface="+mn-ea"/>
              <a:cs typeface="+mn-cs"/>
            </a:endParaRPr>
          </a:p>
          <a:p>
            <a:pPr lvl="0"/>
            <a:endParaRPr lang="en-US" sz="1200" kern="1200" dirty="0">
              <a:solidFill>
                <a:schemeClr val="tx1"/>
              </a:solidFill>
              <a:effectLst/>
              <a:latin typeface="+mn-lt"/>
              <a:ea typeface="+mn-ea"/>
              <a:cs typeface="+mn-cs"/>
            </a:endParaRPr>
          </a:p>
          <a:p>
            <a:endParaRPr lang="en-US" dirty="0"/>
          </a:p>
        </p:txBody>
      </p:sp>
      <p:sp>
        <p:nvSpPr>
          <p:cNvPr id="4" name="Slide Number Placeholder 3">
            <a:extLst>
              <a:ext uri="{FF2B5EF4-FFF2-40B4-BE49-F238E27FC236}">
                <a16:creationId xmlns:a16="http://schemas.microsoft.com/office/drawing/2014/main" id="{4209ACCF-3A19-6A6A-4B2A-572823C64878}"/>
              </a:ext>
            </a:extLst>
          </p:cNvPr>
          <p:cNvSpPr>
            <a:spLocks noGrp="1"/>
          </p:cNvSpPr>
          <p:nvPr>
            <p:ph type="sldNum" sz="quarter" idx="10"/>
          </p:nvPr>
        </p:nvSpPr>
        <p:spPr/>
        <p:txBody>
          <a:bodyPr/>
          <a:lstStyle/>
          <a:p>
            <a:fld id="{DD729FC6-F9E8-4AB9-87B9-427F82303567}" type="slidenum">
              <a:rPr lang="en-US" smtClean="0"/>
              <a:pPr/>
              <a:t>8</a:t>
            </a:fld>
            <a:endParaRPr lang="en-US" dirty="0"/>
          </a:p>
        </p:txBody>
      </p:sp>
    </p:spTree>
    <p:extLst>
      <p:ext uri="{BB962C8B-B14F-4D97-AF65-F5344CB8AC3E}">
        <p14:creationId xmlns:p14="http://schemas.microsoft.com/office/powerpoint/2010/main" val="25346225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E3F9E9-6C91-F775-2826-1866929F6E4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D6BA2C9-5F8F-C16D-FCF5-0F8245B96ED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68677D9-1186-D829-480C-C45A2F22A327}"/>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Becca: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Up to 10 current students will be selected to participate during the 2025-2026 Academic Year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Each student will receive a $500 honorarium. We will pay that in 2 blocks – after the first 2 trainings and after the last 2 trainings. Participation is required to receive the honorarium.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tentative dates for the trainings are:</a:t>
            </a:r>
          </a:p>
          <a:p>
            <a:pPr algn="l" fontAlgn="base">
              <a:buFont typeface="Arial" panose="020B0604020202020204" pitchFamily="34" charset="0"/>
              <a:buChar char="•"/>
            </a:pPr>
            <a:endParaRPr lang="en-US" sz="1800" b="0" i="0" dirty="0">
              <a:solidFill>
                <a:srgbClr val="333333"/>
              </a:solidFill>
              <a:effectLst/>
              <a:latin typeface="var(--uwCopyFont)"/>
            </a:endParaRPr>
          </a:p>
          <a:p>
            <a:pPr lvl="1" fontAlgn="base">
              <a:buFont typeface="Arial" panose="020B0604020202020204" pitchFamily="34" charset="0"/>
              <a:buChar char="•"/>
            </a:pPr>
            <a:r>
              <a:rPr lang="en-US" sz="4000" b="0" i="0" dirty="0">
                <a:solidFill>
                  <a:srgbClr val="333333"/>
                </a:solidFill>
                <a:effectLst/>
                <a:latin typeface="var(--uwCopyFont)"/>
              </a:rPr>
              <a:t>Friday, October </a:t>
            </a:r>
            <a:r>
              <a:rPr lang="en-US" sz="4000" dirty="0">
                <a:solidFill>
                  <a:srgbClr val="333333"/>
                </a:solidFill>
                <a:latin typeface="var(--uwCopyFont)"/>
              </a:rPr>
              <a:t>17</a:t>
            </a:r>
            <a:r>
              <a:rPr lang="en-US" sz="4000" b="0" i="0" dirty="0">
                <a:solidFill>
                  <a:srgbClr val="333333"/>
                </a:solidFill>
                <a:effectLst/>
                <a:latin typeface="var(--uwCopyFont)"/>
              </a:rPr>
              <a:t> 1:30</a:t>
            </a:r>
            <a:r>
              <a:rPr lang="en-US" sz="4000" b="1" i="0" dirty="0">
                <a:solidFill>
                  <a:srgbClr val="333333"/>
                </a:solidFill>
                <a:effectLst/>
                <a:latin typeface="inherit"/>
              </a:rPr>
              <a:t>–</a:t>
            </a:r>
            <a:r>
              <a:rPr lang="en-US" sz="4000" b="0" i="0" dirty="0">
                <a:solidFill>
                  <a:srgbClr val="333333"/>
                </a:solidFill>
                <a:effectLst/>
                <a:latin typeface="var(--uwCopyFont)"/>
              </a:rPr>
              <a:t>3:30 CT</a:t>
            </a:r>
          </a:p>
          <a:p>
            <a:pPr lvl="1" fontAlgn="base">
              <a:buFont typeface="Arial" panose="020B0604020202020204" pitchFamily="34" charset="0"/>
              <a:buChar char="•"/>
            </a:pPr>
            <a:r>
              <a:rPr lang="en-US" sz="4000" b="0" i="0" dirty="0">
                <a:solidFill>
                  <a:srgbClr val="333333"/>
                </a:solidFill>
                <a:effectLst/>
                <a:latin typeface="var(--uwCopyFont)"/>
              </a:rPr>
              <a:t>Friday, December 12 1:30</a:t>
            </a:r>
            <a:r>
              <a:rPr lang="en-US" sz="4000" b="1" i="0" dirty="0">
                <a:solidFill>
                  <a:srgbClr val="333333"/>
                </a:solidFill>
                <a:effectLst/>
                <a:latin typeface="inherit"/>
              </a:rPr>
              <a:t>–</a:t>
            </a:r>
            <a:r>
              <a:rPr lang="en-US" sz="4000" b="0" i="0" dirty="0">
                <a:solidFill>
                  <a:srgbClr val="333333"/>
                </a:solidFill>
                <a:effectLst/>
                <a:latin typeface="var(--uwCopyFont)"/>
              </a:rPr>
              <a:t>3:30 CT</a:t>
            </a:r>
          </a:p>
          <a:p>
            <a:pPr lvl="1" fontAlgn="base">
              <a:buFont typeface="Arial" panose="020B0604020202020204" pitchFamily="34" charset="0"/>
              <a:buChar char="•"/>
            </a:pPr>
            <a:r>
              <a:rPr lang="en-US" sz="4000" b="0" i="0" dirty="0">
                <a:solidFill>
                  <a:srgbClr val="333333"/>
                </a:solidFill>
                <a:effectLst/>
                <a:latin typeface="var(--uwCopyFont)"/>
              </a:rPr>
              <a:t>Friday, February 20 1:30</a:t>
            </a:r>
            <a:r>
              <a:rPr lang="en-US" sz="4000" b="1" i="0" dirty="0">
                <a:solidFill>
                  <a:srgbClr val="333333"/>
                </a:solidFill>
                <a:effectLst/>
                <a:latin typeface="inherit"/>
              </a:rPr>
              <a:t>–</a:t>
            </a:r>
            <a:r>
              <a:rPr lang="en-US" sz="4000" b="0" i="0" dirty="0">
                <a:solidFill>
                  <a:srgbClr val="333333"/>
                </a:solidFill>
                <a:effectLst/>
                <a:latin typeface="var(--uwCopyFont)"/>
              </a:rPr>
              <a:t>3:30 CT</a:t>
            </a:r>
          </a:p>
          <a:p>
            <a:pPr lvl="1" fontAlgn="base">
              <a:buFont typeface="Arial" panose="020B0604020202020204" pitchFamily="34" charset="0"/>
              <a:buChar char="•"/>
            </a:pPr>
            <a:r>
              <a:rPr lang="en-US" sz="4000" b="0" i="0" dirty="0">
                <a:solidFill>
                  <a:srgbClr val="333333"/>
                </a:solidFill>
                <a:effectLst/>
                <a:latin typeface="var(--uwCopyFont)"/>
              </a:rPr>
              <a:t>Friday, April 24 1:30</a:t>
            </a:r>
            <a:r>
              <a:rPr lang="en-US" sz="4000" b="1" i="0" dirty="0">
                <a:solidFill>
                  <a:srgbClr val="333333"/>
                </a:solidFill>
                <a:effectLst/>
                <a:latin typeface="inherit"/>
              </a:rPr>
              <a:t>–</a:t>
            </a:r>
            <a:r>
              <a:rPr lang="en-US" sz="4000" b="0" i="0" dirty="0">
                <a:solidFill>
                  <a:srgbClr val="333333"/>
                </a:solidFill>
                <a:effectLst/>
                <a:latin typeface="var(--uwCopyFont)"/>
              </a:rPr>
              <a:t>3:30 CT</a:t>
            </a:r>
          </a:p>
          <a:p>
            <a:pPr lvl="1" fontAlgn="base">
              <a:buFont typeface="Arial" panose="020B0604020202020204" pitchFamily="34" charset="0"/>
              <a:buChar char="•"/>
            </a:pPr>
            <a:endParaRPr lang="en-US" sz="1800" b="0" i="0" dirty="0">
              <a:solidFill>
                <a:srgbClr val="333333"/>
              </a:solidFill>
              <a:effectLst/>
              <a:latin typeface="var(--uwCopyFont)"/>
            </a:endParaRPr>
          </a:p>
          <a:p>
            <a:pPr algn="l" fontAlgn="base">
              <a:buFont typeface="Arial" panose="020B0604020202020204" pitchFamily="34" charset="0"/>
              <a:buNone/>
            </a:pPr>
            <a:r>
              <a:rPr lang="en-US" sz="1800" b="0" i="0" dirty="0">
                <a:solidFill>
                  <a:srgbClr val="333333"/>
                </a:solidFill>
                <a:effectLst/>
                <a:latin typeface="var(--uwCopyFont)"/>
              </a:rPr>
              <a:t>We ask that students do not apply if they are unable to make these dates.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dirty="0"/>
          </a:p>
          <a:p>
            <a:endParaRPr lang="en-US" dirty="0"/>
          </a:p>
        </p:txBody>
      </p:sp>
      <p:sp>
        <p:nvSpPr>
          <p:cNvPr id="4" name="Slide Number Placeholder 3">
            <a:extLst>
              <a:ext uri="{FF2B5EF4-FFF2-40B4-BE49-F238E27FC236}">
                <a16:creationId xmlns:a16="http://schemas.microsoft.com/office/drawing/2014/main" id="{18116FE1-F13A-90F9-4973-CC8319B5BFE4}"/>
              </a:ext>
            </a:extLst>
          </p:cNvPr>
          <p:cNvSpPr>
            <a:spLocks noGrp="1"/>
          </p:cNvSpPr>
          <p:nvPr>
            <p:ph type="sldNum" sz="quarter" idx="10"/>
          </p:nvPr>
        </p:nvSpPr>
        <p:spPr/>
        <p:txBody>
          <a:bodyPr/>
          <a:lstStyle/>
          <a:p>
            <a:fld id="{DD729FC6-F9E8-4AB9-87B9-427F82303567}" type="slidenum">
              <a:rPr lang="en-US" smtClean="0"/>
              <a:pPr/>
              <a:t>9</a:t>
            </a:fld>
            <a:endParaRPr lang="en-US" dirty="0"/>
          </a:p>
        </p:txBody>
      </p:sp>
    </p:spTree>
    <p:extLst>
      <p:ext uri="{BB962C8B-B14F-4D97-AF65-F5344CB8AC3E}">
        <p14:creationId xmlns:p14="http://schemas.microsoft.com/office/powerpoint/2010/main" val="306427742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FFFFFF"/>
        </a:solidFill>
        <a:effectLst/>
      </p:bgPr>
    </p:bg>
    <p:spTree>
      <p:nvGrpSpPr>
        <p:cNvPr id="1" name=""/>
        <p:cNvGrpSpPr/>
        <p:nvPr/>
      </p:nvGrpSpPr>
      <p:grpSpPr>
        <a:xfrm>
          <a:off x="0" y="0"/>
          <a:ext cx="0" cy="0"/>
          <a:chOff x="0" y="0"/>
          <a:chExt cx="0" cy="0"/>
        </a:xfrm>
      </p:grpSpPr>
      <p:cxnSp>
        <p:nvCxnSpPr>
          <p:cNvPr id="5" name="Straight Connector 4"/>
          <p:cNvCxnSpPr/>
          <p:nvPr/>
        </p:nvCxnSpPr>
        <p:spPr>
          <a:xfrm>
            <a:off x="457200" y="1524000"/>
            <a:ext cx="8229600" cy="0"/>
          </a:xfrm>
          <a:prstGeom prst="line">
            <a:avLst/>
          </a:prstGeom>
          <a:ln w="50800">
            <a:solidFill>
              <a:srgbClr val="D91E38"/>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2286002"/>
            <a:ext cx="7772400" cy="1470025"/>
          </a:xfrm>
        </p:spPr>
        <p:txBody>
          <a:bodyPr/>
          <a:lstStyle>
            <a:lvl1pPr>
              <a:defRPr b="1">
                <a:effectLst/>
              </a:defRPr>
            </a:lvl1pPr>
          </a:lstStyle>
          <a:p>
            <a:r>
              <a:rPr lang="en-US"/>
              <a:t>Click to edit Master title style</a:t>
            </a:r>
            <a:endParaRPr lang="en-US" dirty="0"/>
          </a:p>
        </p:txBody>
      </p:sp>
      <p:sp>
        <p:nvSpPr>
          <p:cNvPr id="3" name="Subtitle 2"/>
          <p:cNvSpPr>
            <a:spLocks noGrp="1"/>
          </p:cNvSpPr>
          <p:nvPr>
            <p:ph type="subTitle" idx="1"/>
          </p:nvPr>
        </p:nvSpPr>
        <p:spPr>
          <a:xfrm>
            <a:off x="1295400" y="4267200"/>
            <a:ext cx="6400800" cy="1752600"/>
          </a:xfrm>
        </p:spPr>
        <p:txBody>
          <a:bodyPr/>
          <a:lstStyle>
            <a:lvl1pPr marL="0" indent="0" algn="ctr">
              <a:spcBef>
                <a:spcPts val="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6" name="Date Placeholder 5"/>
          <p:cNvSpPr>
            <a:spLocks noGrp="1"/>
          </p:cNvSpPr>
          <p:nvPr>
            <p:ph type="dt" sz="half" idx="10"/>
          </p:nvPr>
        </p:nvSpPr>
        <p:spPr>
          <a:xfrm>
            <a:off x="6581775" y="6324602"/>
            <a:ext cx="2133600" cy="365125"/>
          </a:xfrm>
          <a:prstGeom prst="rect">
            <a:avLst/>
          </a:prstGeom>
        </p:spPr>
        <p:txBody>
          <a:bodyPr/>
          <a:lstStyle/>
          <a:p>
            <a:fld id="{DE6F0BDD-1F65-4C67-A75C-DCE352B40278}" type="datetime1">
              <a:rPr lang="en-US" smtClean="0">
                <a:solidFill>
                  <a:srgbClr val="000000"/>
                </a:solidFill>
              </a:rPr>
              <a:pPr/>
              <a:t>4/11/2025</a:t>
            </a:fld>
            <a:endParaRPr lang="en-US" dirty="0">
              <a:solidFill>
                <a:srgbClr val="000000"/>
              </a:solidFill>
            </a:endParaRPr>
          </a:p>
        </p:txBody>
      </p:sp>
      <p:sp>
        <p:nvSpPr>
          <p:cNvPr id="8" name="Slide Number Placeholder 7"/>
          <p:cNvSpPr>
            <a:spLocks noGrp="1"/>
          </p:cNvSpPr>
          <p:nvPr>
            <p:ph type="sldNum" sz="quarter" idx="12"/>
          </p:nvPr>
        </p:nvSpPr>
        <p:spPr>
          <a:xfrm>
            <a:off x="76200" y="6400802"/>
            <a:ext cx="2133600" cy="365125"/>
          </a:xfrm>
          <a:prstGeom prst="rect">
            <a:avLst/>
          </a:prstGeom>
        </p:spPr>
        <p:txBody>
          <a:bodyPr/>
          <a:lstStyle>
            <a:lvl1pPr>
              <a:defRPr sz="1600" b="1">
                <a:solidFill>
                  <a:schemeClr val="tx1">
                    <a:lumMod val="50000"/>
                    <a:lumOff val="50000"/>
                  </a:schemeClr>
                </a:solidFill>
                <a:latin typeface="Arial" pitchFamily="34" charset="0"/>
                <a:cs typeface="Arial" pitchFamily="34" charset="0"/>
              </a:defRPr>
            </a:lvl1pPr>
          </a:lstStyle>
          <a:p>
            <a:fld id="{11009DC9-08E5-4289-A7CA-33A98DE35817}" type="slidenum">
              <a:rPr lang="en-US" smtClean="0">
                <a:solidFill>
                  <a:srgbClr val="000000">
                    <a:lumMod val="50000"/>
                    <a:lumOff val="50000"/>
                  </a:srgbClr>
                </a:solidFill>
              </a:rPr>
              <a:pPr/>
              <a:t>‹#›</a:t>
            </a:fld>
            <a:endParaRPr lang="en-US" dirty="0">
              <a:solidFill>
                <a:srgbClr val="000000">
                  <a:lumMod val="50000"/>
                  <a:lumOff val="50000"/>
                </a:srgbClr>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1" y="112100"/>
            <a:ext cx="3058364" cy="1299805"/>
          </a:xfrm>
          <a:prstGeom prst="rect">
            <a:avLst/>
          </a:prstGeom>
        </p:spPr>
      </p:pic>
      <p:pic>
        <p:nvPicPr>
          <p:cNvPr id="16" name="Picture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32344" y="6436076"/>
            <a:ext cx="2479313" cy="147286"/>
          </a:xfrm>
          <a:prstGeom prst="rect">
            <a:avLst/>
          </a:prstGeom>
        </p:spPr>
      </p:pic>
    </p:spTree>
    <p:extLst>
      <p:ext uri="{BB962C8B-B14F-4D97-AF65-F5344CB8AC3E}">
        <p14:creationId xmlns:p14="http://schemas.microsoft.com/office/powerpoint/2010/main" val="2254036420"/>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FFFFFF"/>
        </a:solidFill>
        <a:effectLst/>
      </p:bgPr>
    </p:bg>
    <p:spTree>
      <p:nvGrpSpPr>
        <p:cNvPr id="1" name=""/>
        <p:cNvGrpSpPr/>
        <p:nvPr/>
      </p:nvGrpSpPr>
      <p:grpSpPr>
        <a:xfrm>
          <a:off x="0" y="0"/>
          <a:ext cx="0" cy="0"/>
          <a:chOff x="0" y="0"/>
          <a:chExt cx="0" cy="0"/>
        </a:xfrm>
      </p:grpSpPr>
      <p:cxnSp>
        <p:nvCxnSpPr>
          <p:cNvPr id="5" name="Straight Connector 4"/>
          <p:cNvCxnSpPr/>
          <p:nvPr/>
        </p:nvCxnSpPr>
        <p:spPr>
          <a:xfrm>
            <a:off x="457200" y="1371600"/>
            <a:ext cx="8229600" cy="0"/>
          </a:xfrm>
          <a:prstGeom prst="line">
            <a:avLst/>
          </a:prstGeom>
          <a:ln w="50800">
            <a:solidFill>
              <a:srgbClr val="D91E38"/>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274638"/>
            <a:ext cx="8229600" cy="1020762"/>
          </a:xfrm>
        </p:spPr>
        <p:txBody>
          <a:bodyPr/>
          <a:lstStyle>
            <a:lvl1pPr>
              <a:defRPr b="1">
                <a:effectLst/>
              </a:defRPr>
            </a:lvl1pPr>
          </a:lstStyle>
          <a:p>
            <a:r>
              <a:rPr lang="en-US"/>
              <a:t>Click to edit Master title style</a:t>
            </a:r>
            <a:endParaRPr lang="en-US" dirty="0"/>
          </a:p>
        </p:txBody>
      </p:sp>
      <p:sp>
        <p:nvSpPr>
          <p:cNvPr id="3" name="Content Placeholder 2"/>
          <p:cNvSpPr>
            <a:spLocks noGrp="1"/>
          </p:cNvSpPr>
          <p:nvPr>
            <p:ph idx="1"/>
          </p:nvPr>
        </p:nvSpPr>
        <p:spPr>
          <a:xfrm>
            <a:off x="454721" y="1600202"/>
            <a:ext cx="8229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5"/>
          <p:cNvSpPr>
            <a:spLocks noGrp="1"/>
          </p:cNvSpPr>
          <p:nvPr>
            <p:ph type="dt" sz="half" idx="10"/>
          </p:nvPr>
        </p:nvSpPr>
        <p:spPr>
          <a:xfrm>
            <a:off x="6581775" y="6324602"/>
            <a:ext cx="2133600" cy="365125"/>
          </a:xfrm>
          <a:prstGeom prst="rect">
            <a:avLst/>
          </a:prstGeom>
        </p:spPr>
        <p:txBody>
          <a:bodyPr/>
          <a:lstStyle>
            <a:lvl1pPr>
              <a:defRPr sz="1400">
                <a:latin typeface="Lato" panose="020F0502020204030203" pitchFamily="34" charset="0"/>
              </a:defRPr>
            </a:lvl1pPr>
          </a:lstStyle>
          <a:p>
            <a:fld id="{581EC08B-F5E3-41A4-BE12-9E2BA69CAFF1}" type="datetime1">
              <a:rPr lang="en-US" smtClean="0">
                <a:solidFill>
                  <a:srgbClr val="000000"/>
                </a:solidFill>
              </a:rPr>
              <a:pPr/>
              <a:t>4/11/2025</a:t>
            </a:fld>
            <a:endParaRPr lang="en-US" dirty="0">
              <a:solidFill>
                <a:srgbClr val="000000"/>
              </a:solidFill>
            </a:endParaRPr>
          </a:p>
        </p:txBody>
      </p:sp>
      <p:sp>
        <p:nvSpPr>
          <p:cNvPr id="7" name="Footer Placeholder 6"/>
          <p:cNvSpPr>
            <a:spLocks noGrp="1"/>
          </p:cNvSpPr>
          <p:nvPr>
            <p:ph type="ftr" sz="quarter" idx="11"/>
          </p:nvPr>
        </p:nvSpPr>
        <p:spPr>
          <a:xfrm>
            <a:off x="3124200" y="6356352"/>
            <a:ext cx="2895600" cy="365125"/>
          </a:xfrm>
          <a:prstGeom prst="rect">
            <a:avLst/>
          </a:prstGeom>
        </p:spPr>
        <p:txBody>
          <a:bodyPr/>
          <a:lstStyle/>
          <a:p>
            <a:endParaRPr lang="en-US" dirty="0">
              <a:solidFill>
                <a:srgbClr val="000000"/>
              </a:solidFill>
            </a:endParaRPr>
          </a:p>
        </p:txBody>
      </p:sp>
      <p:sp>
        <p:nvSpPr>
          <p:cNvPr id="8" name="Slide Number Placeholder 7"/>
          <p:cNvSpPr>
            <a:spLocks noGrp="1"/>
          </p:cNvSpPr>
          <p:nvPr>
            <p:ph type="sldNum" sz="quarter" idx="12"/>
          </p:nvPr>
        </p:nvSpPr>
        <p:spPr>
          <a:xfrm>
            <a:off x="76200" y="6400802"/>
            <a:ext cx="2133600" cy="365125"/>
          </a:xfrm>
          <a:prstGeom prst="rect">
            <a:avLst/>
          </a:prstGeom>
        </p:spPr>
        <p:txBody>
          <a:bodyPr/>
          <a:lstStyle>
            <a:lvl1pPr>
              <a:defRPr sz="1600" b="1">
                <a:solidFill>
                  <a:schemeClr val="tx1">
                    <a:lumMod val="50000"/>
                    <a:lumOff val="50000"/>
                  </a:schemeClr>
                </a:solidFill>
                <a:latin typeface="Arial" pitchFamily="34" charset="0"/>
                <a:cs typeface="Arial" pitchFamily="34" charset="0"/>
              </a:defRPr>
            </a:lvl1pPr>
          </a:lstStyle>
          <a:p>
            <a:fld id="{BB031200-BED1-4653-818C-32F74D7F0C11}" type="slidenum">
              <a:rPr lang="en-US" smtClean="0">
                <a:solidFill>
                  <a:srgbClr val="000000">
                    <a:lumMod val="50000"/>
                    <a:lumOff val="50000"/>
                  </a:srgbClr>
                </a:solidFill>
              </a:rPr>
              <a:pPr/>
              <a:t>‹#›</a:t>
            </a:fld>
            <a:endParaRPr lang="en-US" dirty="0">
              <a:solidFill>
                <a:srgbClr val="000000">
                  <a:lumMod val="50000"/>
                  <a:lumOff val="50000"/>
                </a:srgbClr>
              </a:solidFill>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8559" y="6264275"/>
            <a:ext cx="1075763" cy="457200"/>
          </a:xfrm>
          <a:prstGeom prst="rect">
            <a:avLst/>
          </a:prstGeom>
        </p:spPr>
      </p:pic>
    </p:spTree>
    <p:extLst>
      <p:ext uri="{BB962C8B-B14F-4D97-AF65-F5344CB8AC3E}">
        <p14:creationId xmlns:p14="http://schemas.microsoft.com/office/powerpoint/2010/main" val="4247185005"/>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027" name="Text Placeholder 2"/>
          <p:cNvSpPr>
            <a:spLocks noGrp="1"/>
          </p:cNvSpPr>
          <p:nvPr>
            <p:ph type="body" idx="1"/>
          </p:nvPr>
        </p:nvSpPr>
        <p:spPr bwMode="auto">
          <a:xfrm>
            <a:off x="457200" y="1600202"/>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Slide Number Placeholder 2"/>
          <p:cNvSpPr>
            <a:spLocks noGrp="1"/>
          </p:cNvSpPr>
          <p:nvPr>
            <p:ph type="sldNum" sz="quarter" idx="4"/>
          </p:nvPr>
        </p:nvSpPr>
        <p:spPr>
          <a:xfrm>
            <a:off x="76200" y="6400802"/>
            <a:ext cx="2133600" cy="365125"/>
          </a:xfrm>
          <a:prstGeom prst="rect">
            <a:avLst/>
          </a:prstGeom>
        </p:spPr>
        <p:txBody>
          <a:bodyPr vert="horz" lIns="91440" tIns="45720" rIns="91440" bIns="45720" rtlCol="0" anchor="ctr"/>
          <a:lstStyle>
            <a:lvl1pPr algn="l">
              <a:defRPr sz="1600" b="1">
                <a:solidFill>
                  <a:schemeClr val="tx1">
                    <a:lumMod val="50000"/>
                    <a:lumOff val="50000"/>
                  </a:schemeClr>
                </a:solidFill>
                <a:latin typeface="Lato" panose="020F0502020204030203" pitchFamily="34" charset="0"/>
              </a:defRPr>
            </a:lvl1pPr>
          </a:lstStyle>
          <a:p>
            <a:fld id="{11009DC9-08E5-4289-A7CA-33A98DE35817}" type="slidenum">
              <a:rPr lang="en-US" smtClean="0">
                <a:solidFill>
                  <a:srgbClr val="000000">
                    <a:lumMod val="50000"/>
                    <a:lumOff val="50000"/>
                  </a:srgbClr>
                </a:solidFill>
              </a:rPr>
              <a:pPr/>
              <a:t>‹#›</a:t>
            </a:fld>
            <a:endParaRPr lang="en-US" dirty="0">
              <a:solidFill>
                <a:srgbClr val="000000">
                  <a:lumMod val="50000"/>
                  <a:lumOff val="50000"/>
                </a:srgbClr>
              </a:solidFill>
            </a:endParaRPr>
          </a:p>
        </p:txBody>
      </p:sp>
    </p:spTree>
    <p:extLst>
      <p:ext uri="{BB962C8B-B14F-4D97-AF65-F5344CB8AC3E}">
        <p14:creationId xmlns:p14="http://schemas.microsoft.com/office/powerpoint/2010/main" val="3203598004"/>
      </p:ext>
    </p:extLst>
  </p:cSld>
  <p:clrMap bg1="lt1" tx1="dk1" bg2="lt2" tx2="dk2" accent1="accent1" accent2="accent2" accent3="accent3" accent4="accent4" accent5="accent5" accent6="accent6" hlink="hlink" folHlink="folHlink"/>
  <p:sldLayoutIdLst>
    <p:sldLayoutId id="2147483742" r:id="rId1"/>
    <p:sldLayoutId id="2147483743" r:id="rId2"/>
  </p:sldLayoutIdLst>
  <p:transition spd="med">
    <p:fade/>
  </p:transition>
  <p:hf hdr="0" ftr="0" dt="0"/>
  <p:txStyles>
    <p:titleStyle>
      <a:lvl1pPr algn="ctr" rtl="0" eaLnBrk="1" fontAlgn="base" hangingPunct="1">
        <a:spcBef>
          <a:spcPct val="0"/>
        </a:spcBef>
        <a:spcAft>
          <a:spcPct val="0"/>
        </a:spcAft>
        <a:defRPr sz="4400" b="0" i="0" u="none" kern="1200">
          <a:solidFill>
            <a:schemeClr val="tx1"/>
          </a:solidFill>
          <a:effectLst/>
          <a:latin typeface="Lato" panose="020F0502020204030203" pitchFamily="34" charset="0"/>
          <a:ea typeface="+mj-ea"/>
          <a:cs typeface="+mj-cs"/>
        </a:defRPr>
      </a:lvl1pPr>
      <a:lvl2pPr algn="ctr" rtl="0" eaLnBrk="1" fontAlgn="base" hangingPunct="1">
        <a:spcBef>
          <a:spcPct val="0"/>
        </a:spcBef>
        <a:spcAft>
          <a:spcPct val="0"/>
        </a:spcAft>
        <a:defRPr sz="4400">
          <a:solidFill>
            <a:schemeClr val="tx1"/>
          </a:solidFill>
          <a:latin typeface="Corbel" pitchFamily="34" charset="0"/>
        </a:defRPr>
      </a:lvl2pPr>
      <a:lvl3pPr algn="ctr" rtl="0" eaLnBrk="1" fontAlgn="base" hangingPunct="1">
        <a:spcBef>
          <a:spcPct val="0"/>
        </a:spcBef>
        <a:spcAft>
          <a:spcPct val="0"/>
        </a:spcAft>
        <a:defRPr sz="4400">
          <a:solidFill>
            <a:schemeClr val="tx1"/>
          </a:solidFill>
          <a:latin typeface="Corbel" pitchFamily="34" charset="0"/>
        </a:defRPr>
      </a:lvl3pPr>
      <a:lvl4pPr algn="ctr" rtl="0" eaLnBrk="1" fontAlgn="base" hangingPunct="1">
        <a:spcBef>
          <a:spcPct val="0"/>
        </a:spcBef>
        <a:spcAft>
          <a:spcPct val="0"/>
        </a:spcAft>
        <a:defRPr sz="4400">
          <a:solidFill>
            <a:schemeClr val="tx1"/>
          </a:solidFill>
          <a:latin typeface="Corbel" pitchFamily="34" charset="0"/>
        </a:defRPr>
      </a:lvl4pPr>
      <a:lvl5pPr algn="ctr" rtl="0" eaLnBrk="1" fontAlgn="base" hangingPunct="1">
        <a:spcBef>
          <a:spcPct val="0"/>
        </a:spcBef>
        <a:spcAft>
          <a:spcPct val="0"/>
        </a:spcAft>
        <a:defRPr sz="4400">
          <a:solidFill>
            <a:schemeClr val="tx1"/>
          </a:solidFill>
          <a:latin typeface="Corbel" pitchFamily="34" charset="0"/>
        </a:defRPr>
      </a:lvl5pPr>
      <a:lvl6pPr marL="457200" algn="ctr" rtl="0" eaLnBrk="1" fontAlgn="base" hangingPunct="1">
        <a:spcBef>
          <a:spcPct val="0"/>
        </a:spcBef>
        <a:spcAft>
          <a:spcPct val="0"/>
        </a:spcAft>
        <a:defRPr sz="4400">
          <a:solidFill>
            <a:schemeClr val="tx1"/>
          </a:solidFill>
          <a:latin typeface="Corbel" pitchFamily="34" charset="0"/>
        </a:defRPr>
      </a:lvl6pPr>
      <a:lvl7pPr marL="914400" algn="ctr" rtl="0" eaLnBrk="1" fontAlgn="base" hangingPunct="1">
        <a:spcBef>
          <a:spcPct val="0"/>
        </a:spcBef>
        <a:spcAft>
          <a:spcPct val="0"/>
        </a:spcAft>
        <a:defRPr sz="4400">
          <a:solidFill>
            <a:schemeClr val="tx1"/>
          </a:solidFill>
          <a:latin typeface="Corbel" pitchFamily="34" charset="0"/>
        </a:defRPr>
      </a:lvl7pPr>
      <a:lvl8pPr marL="1371600" algn="ctr" rtl="0" eaLnBrk="1" fontAlgn="base" hangingPunct="1">
        <a:spcBef>
          <a:spcPct val="0"/>
        </a:spcBef>
        <a:spcAft>
          <a:spcPct val="0"/>
        </a:spcAft>
        <a:defRPr sz="4400">
          <a:solidFill>
            <a:schemeClr val="tx1"/>
          </a:solidFill>
          <a:latin typeface="Corbel" pitchFamily="34" charset="0"/>
        </a:defRPr>
      </a:lvl8pPr>
      <a:lvl9pPr marL="1828800" algn="ctr" rtl="0" eaLnBrk="1" fontAlgn="base" hangingPunct="1">
        <a:spcBef>
          <a:spcPct val="0"/>
        </a:spcBef>
        <a:spcAft>
          <a:spcPct val="0"/>
        </a:spcAft>
        <a:defRPr sz="4400">
          <a:solidFill>
            <a:schemeClr val="tx1"/>
          </a:solidFill>
          <a:latin typeface="Corbel"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Lato" panose="020F0502020204030203" pitchFamily="34" charset="0"/>
          <a:ea typeface="+mn-ea"/>
          <a:cs typeface="+mn-cs"/>
        </a:defRPr>
      </a:lvl1pPr>
      <a:lvl2pPr marL="742950" indent="-285750" algn="l" rtl="0" eaLnBrk="1" fontAlgn="base" hangingPunct="1">
        <a:spcBef>
          <a:spcPct val="20000"/>
        </a:spcBef>
        <a:spcAft>
          <a:spcPct val="0"/>
        </a:spcAft>
        <a:buFont typeface="Arial" charset="0"/>
        <a:buChar char="–"/>
        <a:defRPr sz="2800" b="0" i="0" u="none" kern="1200">
          <a:solidFill>
            <a:schemeClr val="tx1"/>
          </a:solidFill>
          <a:latin typeface="Lato" panose="020F0502020204030203" pitchFamily="34" charset="0"/>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Lato" panose="020F0502020204030203" pitchFamily="34" charset="0"/>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Lato" panose="020F0502020204030203" pitchFamily="34" charset="0"/>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Lato" panose="020F0502020204030203"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irpwisc.formstack.com/forms/professional_development_training_series_apps_2025"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rp.wisc.edu/training/professional-development-training-series-on-poverty-and-economic-mobility-research/" TargetMode="External"/><Relationship Id="rId7" Type="http://schemas.openxmlformats.org/officeDocument/2006/relationships/hyperlink" Target="https://www.irp.wisc.edu/connect/"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mailto:irpapply@ssc.wisc.edu" TargetMode="External"/><Relationship Id="rId5" Type="http://schemas.openxmlformats.org/officeDocument/2006/relationships/hyperlink" Target="https://www.irp.wisc.edu/professional-development-training-series-on-poverty-and-economic-mobility-research-2025-2026-application-deadline-4-30-2025-1159-p-m-cdt/" TargetMode="External"/><Relationship Id="rId4" Type="http://schemas.openxmlformats.org/officeDocument/2006/relationships/hyperlink" Target="https://www.irp.wisc.edu/scholars-in-residence-program/"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rp.wisc.edu/"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carnegieclassifications.acenet.edu/institutions/?basic2021__du%5B%5D=15"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29525" y="2626505"/>
            <a:ext cx="7084943" cy="2209800"/>
          </a:xfrm>
        </p:spPr>
        <p:txBody>
          <a:bodyPr>
            <a:normAutofit/>
          </a:bodyPr>
          <a:lstStyle/>
          <a:p>
            <a:r>
              <a:rPr lang="en-US" dirty="0"/>
              <a:t>Professional Development Training Series</a:t>
            </a:r>
            <a:br>
              <a:rPr lang="en-US" dirty="0"/>
            </a:br>
            <a:endParaRPr lang="en-US" dirty="0"/>
          </a:p>
        </p:txBody>
      </p:sp>
      <p:sp>
        <p:nvSpPr>
          <p:cNvPr id="3" name="Subtitle 2"/>
          <p:cNvSpPr>
            <a:spLocks noGrp="1"/>
          </p:cNvSpPr>
          <p:nvPr>
            <p:ph type="subTitle" idx="1"/>
          </p:nvPr>
        </p:nvSpPr>
        <p:spPr>
          <a:xfrm>
            <a:off x="1371600" y="5269367"/>
            <a:ext cx="6400800" cy="673564"/>
          </a:xfrm>
        </p:spPr>
        <p:txBody>
          <a:bodyPr/>
          <a:lstStyle/>
          <a:p>
            <a:pPr marL="0" indent="0" algn="ctr">
              <a:buNone/>
            </a:pPr>
            <a:r>
              <a:rPr lang="en-US" sz="3200" cap="none" dirty="0">
                <a:solidFill>
                  <a:schemeClr val="tx2">
                    <a:lumMod val="40000"/>
                    <a:lumOff val="60000"/>
                  </a:schemeClr>
                </a:solidFill>
              </a:rPr>
              <a:t>April </a:t>
            </a:r>
            <a:r>
              <a:rPr lang="en-US" dirty="0">
                <a:solidFill>
                  <a:schemeClr val="tx2">
                    <a:lumMod val="40000"/>
                    <a:lumOff val="60000"/>
                  </a:schemeClr>
                </a:solidFill>
              </a:rPr>
              <a:t>11</a:t>
            </a:r>
            <a:r>
              <a:rPr lang="en-US" sz="3200" cap="none" dirty="0">
                <a:solidFill>
                  <a:schemeClr val="tx2">
                    <a:lumMod val="40000"/>
                    <a:lumOff val="60000"/>
                  </a:schemeClr>
                </a:solidFill>
              </a:rPr>
              <a:t>, 2025</a:t>
            </a:r>
          </a:p>
        </p:txBody>
      </p:sp>
      <p:sp>
        <p:nvSpPr>
          <p:cNvPr id="4" name="Slide Number Placeholder 3"/>
          <p:cNvSpPr>
            <a:spLocks noGrp="1"/>
          </p:cNvSpPr>
          <p:nvPr>
            <p:ph type="sldNum" sz="quarter" idx="12"/>
          </p:nvPr>
        </p:nvSpPr>
        <p:spPr/>
        <p:txBody>
          <a:bodyPr/>
          <a:lstStyle/>
          <a:p>
            <a:fld id="{11009DC9-08E5-4289-A7CA-33A98DE35817}" type="slidenum">
              <a:rPr lang="en-US" smtClean="0">
                <a:solidFill>
                  <a:srgbClr val="000000">
                    <a:lumMod val="50000"/>
                    <a:lumOff val="50000"/>
                  </a:srgbClr>
                </a:solidFill>
              </a:rPr>
              <a:pPr/>
              <a:t>1</a:t>
            </a:fld>
            <a:endParaRPr lang="en-US" dirty="0">
              <a:solidFill>
                <a:srgbClr val="000000">
                  <a:lumMod val="50000"/>
                  <a:lumOff val="50000"/>
                </a:srgbClr>
              </a:solidFill>
            </a:endParaRPr>
          </a:p>
        </p:txBody>
      </p:sp>
      <p:sp>
        <p:nvSpPr>
          <p:cNvPr id="5" name="Subtitle 2">
            <a:extLst>
              <a:ext uri="{FF2B5EF4-FFF2-40B4-BE49-F238E27FC236}">
                <a16:creationId xmlns:a16="http://schemas.microsoft.com/office/drawing/2014/main" id="{9E7DBE2F-D03B-A68C-F154-FD613DCF22A6}"/>
              </a:ext>
            </a:extLst>
          </p:cNvPr>
          <p:cNvSpPr txBox="1">
            <a:spLocks/>
          </p:cNvSpPr>
          <p:nvPr/>
        </p:nvSpPr>
        <p:spPr bwMode="auto">
          <a:xfrm>
            <a:off x="1371597" y="2013600"/>
            <a:ext cx="6400800" cy="673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ts val="0"/>
              </a:spcBef>
              <a:spcAft>
                <a:spcPct val="0"/>
              </a:spcAft>
              <a:buFont typeface="Arial" charset="0"/>
              <a:buNone/>
              <a:defRPr sz="3200" kern="1200">
                <a:solidFill>
                  <a:schemeClr val="tx1">
                    <a:tint val="75000"/>
                  </a:schemeClr>
                </a:solidFill>
                <a:latin typeface="Lato" panose="020F0502020204030203" pitchFamily="34" charset="0"/>
                <a:ea typeface="+mn-ea"/>
                <a:cs typeface="+mn-cs"/>
              </a:defRPr>
            </a:lvl1pPr>
            <a:lvl2pPr marL="457200" indent="0" algn="ctr" rtl="0" eaLnBrk="1" fontAlgn="base" hangingPunct="1">
              <a:spcBef>
                <a:spcPct val="20000"/>
              </a:spcBef>
              <a:spcAft>
                <a:spcPct val="0"/>
              </a:spcAft>
              <a:buFont typeface="Arial" charset="0"/>
              <a:buNone/>
              <a:defRPr sz="2800" b="0" i="0" u="none" kern="1200">
                <a:solidFill>
                  <a:schemeClr val="tx1">
                    <a:tint val="75000"/>
                  </a:schemeClr>
                </a:solidFill>
                <a:latin typeface="Lato" panose="020F0502020204030203" pitchFamily="34" charset="0"/>
                <a:ea typeface="+mn-ea"/>
                <a:cs typeface="+mn-cs"/>
              </a:defRPr>
            </a:lvl2pPr>
            <a:lvl3pPr marL="914400" indent="0" algn="ctr" rtl="0" eaLnBrk="1" fontAlgn="base" hangingPunct="1">
              <a:spcBef>
                <a:spcPct val="20000"/>
              </a:spcBef>
              <a:spcAft>
                <a:spcPct val="0"/>
              </a:spcAft>
              <a:buFont typeface="Arial" charset="0"/>
              <a:buNone/>
              <a:defRPr sz="2400" kern="1200">
                <a:solidFill>
                  <a:schemeClr val="tx1">
                    <a:tint val="75000"/>
                  </a:schemeClr>
                </a:solidFill>
                <a:latin typeface="Lato" panose="020F0502020204030203" pitchFamily="34" charset="0"/>
                <a:ea typeface="+mn-ea"/>
                <a:cs typeface="+mn-cs"/>
              </a:defRPr>
            </a:lvl3pPr>
            <a:lvl4pPr marL="1371600" indent="0" algn="ctr" rtl="0" eaLnBrk="1" fontAlgn="base" hangingPunct="1">
              <a:spcBef>
                <a:spcPct val="20000"/>
              </a:spcBef>
              <a:spcAft>
                <a:spcPct val="0"/>
              </a:spcAft>
              <a:buFont typeface="Arial" charset="0"/>
              <a:buNone/>
              <a:defRPr sz="2000" kern="1200">
                <a:solidFill>
                  <a:schemeClr val="tx1">
                    <a:tint val="75000"/>
                  </a:schemeClr>
                </a:solidFill>
                <a:latin typeface="Lato" panose="020F0502020204030203" pitchFamily="34" charset="0"/>
                <a:ea typeface="+mn-ea"/>
                <a:cs typeface="+mn-cs"/>
              </a:defRPr>
            </a:lvl4pPr>
            <a:lvl5pPr marL="1828800" indent="0" algn="ctr" rtl="0" eaLnBrk="1" fontAlgn="base" hangingPunct="1">
              <a:spcBef>
                <a:spcPct val="20000"/>
              </a:spcBef>
              <a:spcAft>
                <a:spcPct val="0"/>
              </a:spcAft>
              <a:buFont typeface="Arial" charset="0"/>
              <a:buNone/>
              <a:defRPr sz="2000" kern="1200">
                <a:solidFill>
                  <a:schemeClr val="tx1">
                    <a:tint val="75000"/>
                  </a:schemeClr>
                </a:solidFill>
                <a:latin typeface="Lato" panose="020F0502020204030203" pitchFamily="34" charset="0"/>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dirty="0">
                <a:solidFill>
                  <a:schemeClr val="tx2">
                    <a:lumMod val="40000"/>
                    <a:lumOff val="60000"/>
                  </a:schemeClr>
                </a:solidFill>
              </a:rPr>
              <a:t>2025 Call for Applicants</a:t>
            </a:r>
          </a:p>
        </p:txBody>
      </p:sp>
      <p:sp>
        <p:nvSpPr>
          <p:cNvPr id="7" name="Subtitle 2">
            <a:extLst>
              <a:ext uri="{FF2B5EF4-FFF2-40B4-BE49-F238E27FC236}">
                <a16:creationId xmlns:a16="http://schemas.microsoft.com/office/drawing/2014/main" id="{E3DDC04F-3C11-F2CD-9718-70A99065B6FA}"/>
              </a:ext>
            </a:extLst>
          </p:cNvPr>
          <p:cNvSpPr txBox="1">
            <a:spLocks/>
          </p:cNvSpPr>
          <p:nvPr/>
        </p:nvSpPr>
        <p:spPr bwMode="auto">
          <a:xfrm>
            <a:off x="690452" y="4037059"/>
            <a:ext cx="7763087" cy="1028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ts val="0"/>
              </a:spcBef>
              <a:spcAft>
                <a:spcPct val="0"/>
              </a:spcAft>
              <a:buFont typeface="Arial" charset="0"/>
              <a:buNone/>
              <a:defRPr sz="3200" kern="1200">
                <a:solidFill>
                  <a:schemeClr val="tx1">
                    <a:tint val="75000"/>
                  </a:schemeClr>
                </a:solidFill>
                <a:latin typeface="Lato" panose="020F0502020204030203" pitchFamily="34" charset="0"/>
                <a:ea typeface="+mn-ea"/>
                <a:cs typeface="+mn-cs"/>
              </a:defRPr>
            </a:lvl1pPr>
            <a:lvl2pPr marL="457200" indent="0" algn="ctr" rtl="0" eaLnBrk="1" fontAlgn="base" hangingPunct="1">
              <a:spcBef>
                <a:spcPct val="20000"/>
              </a:spcBef>
              <a:spcAft>
                <a:spcPct val="0"/>
              </a:spcAft>
              <a:buFont typeface="Arial" charset="0"/>
              <a:buNone/>
              <a:defRPr sz="2800" b="0" i="0" u="none" kern="1200">
                <a:solidFill>
                  <a:schemeClr val="tx1">
                    <a:tint val="75000"/>
                  </a:schemeClr>
                </a:solidFill>
                <a:latin typeface="Lato" panose="020F0502020204030203" pitchFamily="34" charset="0"/>
                <a:ea typeface="+mn-ea"/>
                <a:cs typeface="+mn-cs"/>
              </a:defRPr>
            </a:lvl2pPr>
            <a:lvl3pPr marL="914400" indent="0" algn="ctr" rtl="0" eaLnBrk="1" fontAlgn="base" hangingPunct="1">
              <a:spcBef>
                <a:spcPct val="20000"/>
              </a:spcBef>
              <a:spcAft>
                <a:spcPct val="0"/>
              </a:spcAft>
              <a:buFont typeface="Arial" charset="0"/>
              <a:buNone/>
              <a:defRPr sz="2400" kern="1200">
                <a:solidFill>
                  <a:schemeClr val="tx1">
                    <a:tint val="75000"/>
                  </a:schemeClr>
                </a:solidFill>
                <a:latin typeface="Lato" panose="020F0502020204030203" pitchFamily="34" charset="0"/>
                <a:ea typeface="+mn-ea"/>
                <a:cs typeface="+mn-cs"/>
              </a:defRPr>
            </a:lvl3pPr>
            <a:lvl4pPr marL="1371600" indent="0" algn="ctr" rtl="0" eaLnBrk="1" fontAlgn="base" hangingPunct="1">
              <a:spcBef>
                <a:spcPct val="20000"/>
              </a:spcBef>
              <a:spcAft>
                <a:spcPct val="0"/>
              </a:spcAft>
              <a:buFont typeface="Arial" charset="0"/>
              <a:buNone/>
              <a:defRPr sz="2000" kern="1200">
                <a:solidFill>
                  <a:schemeClr val="tx1">
                    <a:tint val="75000"/>
                  </a:schemeClr>
                </a:solidFill>
                <a:latin typeface="Lato" panose="020F0502020204030203" pitchFamily="34" charset="0"/>
                <a:ea typeface="+mn-ea"/>
                <a:cs typeface="+mn-cs"/>
              </a:defRPr>
            </a:lvl4pPr>
            <a:lvl5pPr marL="1828800" indent="0" algn="ctr" rtl="0" eaLnBrk="1" fontAlgn="base" hangingPunct="1">
              <a:spcBef>
                <a:spcPct val="20000"/>
              </a:spcBef>
              <a:spcAft>
                <a:spcPct val="0"/>
              </a:spcAft>
              <a:buFont typeface="Arial" charset="0"/>
              <a:buNone/>
              <a:defRPr sz="2000" kern="1200">
                <a:solidFill>
                  <a:schemeClr val="tx1">
                    <a:tint val="75000"/>
                  </a:schemeClr>
                </a:solidFill>
                <a:latin typeface="Lato" panose="020F0502020204030203" pitchFamily="34" charset="0"/>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dirty="0">
                <a:solidFill>
                  <a:schemeClr val="tx1"/>
                </a:solidFill>
              </a:rPr>
              <a:t>On Poverty and Economic Mobility Research</a:t>
            </a:r>
          </a:p>
        </p:txBody>
      </p:sp>
    </p:spTree>
    <p:extLst>
      <p:ext uri="{BB962C8B-B14F-4D97-AF65-F5344CB8AC3E}">
        <p14:creationId xmlns:p14="http://schemas.microsoft.com/office/powerpoint/2010/main" val="3460990806"/>
      </p:ext>
    </p:extLst>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A3038F-2594-734E-11B5-5F06F4BDEC7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AAF2A7-4C95-D975-107D-2C714E0D1464}"/>
              </a:ext>
            </a:extLst>
          </p:cNvPr>
          <p:cNvSpPr>
            <a:spLocks noGrp="1"/>
          </p:cNvSpPr>
          <p:nvPr>
            <p:ph type="title"/>
          </p:nvPr>
        </p:nvSpPr>
        <p:spPr>
          <a:xfrm>
            <a:off x="454721" y="304800"/>
            <a:ext cx="8229600" cy="1020762"/>
          </a:xfrm>
        </p:spPr>
        <p:txBody>
          <a:bodyPr>
            <a:normAutofit/>
          </a:bodyPr>
          <a:lstStyle/>
          <a:p>
            <a:r>
              <a:rPr lang="en-US" sz="4000" dirty="0"/>
              <a:t>Application Process: Application</a:t>
            </a:r>
          </a:p>
        </p:txBody>
      </p:sp>
      <p:sp>
        <p:nvSpPr>
          <p:cNvPr id="4" name="Slide Number Placeholder 3">
            <a:extLst>
              <a:ext uri="{FF2B5EF4-FFF2-40B4-BE49-F238E27FC236}">
                <a16:creationId xmlns:a16="http://schemas.microsoft.com/office/drawing/2014/main" id="{0BE73DB8-3F04-A954-2EF3-8773FB413E2A}"/>
              </a:ext>
            </a:extLst>
          </p:cNvPr>
          <p:cNvSpPr>
            <a:spLocks noGrp="1"/>
          </p:cNvSpPr>
          <p:nvPr>
            <p:ph type="sldNum" sz="quarter" idx="12"/>
          </p:nvPr>
        </p:nvSpPr>
        <p:spPr/>
        <p:txBody>
          <a:bodyPr/>
          <a:lstStyle/>
          <a:p>
            <a:fld id="{BB031200-BED1-4653-818C-32F74D7F0C11}" type="slidenum">
              <a:rPr lang="en-US" smtClean="0">
                <a:solidFill>
                  <a:srgbClr val="000000">
                    <a:lumMod val="50000"/>
                    <a:lumOff val="50000"/>
                  </a:srgbClr>
                </a:solidFill>
              </a:rPr>
              <a:pPr/>
              <a:t>10</a:t>
            </a:fld>
            <a:endParaRPr lang="en-US" dirty="0">
              <a:solidFill>
                <a:srgbClr val="000000">
                  <a:lumMod val="50000"/>
                  <a:lumOff val="50000"/>
                </a:srgbClr>
              </a:solidFill>
            </a:endParaRPr>
          </a:p>
        </p:txBody>
      </p:sp>
      <p:sp>
        <p:nvSpPr>
          <p:cNvPr id="9" name="Content Placeholder 8">
            <a:extLst>
              <a:ext uri="{FF2B5EF4-FFF2-40B4-BE49-F238E27FC236}">
                <a16:creationId xmlns:a16="http://schemas.microsoft.com/office/drawing/2014/main" id="{6755212F-2B28-6BE2-EAC4-32D3A796FA31}"/>
              </a:ext>
            </a:extLst>
          </p:cNvPr>
          <p:cNvSpPr>
            <a:spLocks noGrp="1"/>
          </p:cNvSpPr>
          <p:nvPr>
            <p:ph idx="1"/>
          </p:nvPr>
        </p:nvSpPr>
        <p:spPr>
          <a:xfrm>
            <a:off x="454721" y="1766459"/>
            <a:ext cx="8229600" cy="4525963"/>
          </a:xfrm>
        </p:spPr>
        <p:txBody>
          <a:bodyPr/>
          <a:lstStyle/>
          <a:p>
            <a:r>
              <a:rPr lang="en-US" dirty="0"/>
              <a:t>Complete </a:t>
            </a:r>
            <a:r>
              <a:rPr lang="en-US" b="1" i="0" u="sng" dirty="0">
                <a:solidFill>
                  <a:srgbClr val="036890"/>
                </a:solidFill>
                <a:effectLst/>
                <a:latin typeface="inherit"/>
                <a:hlinkClick r:id="rId3"/>
              </a:rPr>
              <a:t>online Application Form</a:t>
            </a:r>
            <a:endParaRPr lang="en-US" b="1" i="0" u="sng" dirty="0">
              <a:solidFill>
                <a:srgbClr val="036890"/>
              </a:solidFill>
              <a:effectLst/>
              <a:latin typeface="inherit"/>
            </a:endParaRPr>
          </a:p>
          <a:p>
            <a:r>
              <a:rPr lang="en-US" dirty="0"/>
              <a:t>Upload as 1 pdf:</a:t>
            </a:r>
          </a:p>
          <a:p>
            <a:pPr lvl="1"/>
            <a:r>
              <a:rPr lang="en-US" dirty="0"/>
              <a:t>2-page letter of interest</a:t>
            </a:r>
          </a:p>
          <a:p>
            <a:pPr lvl="2"/>
            <a:r>
              <a:rPr lang="en-US" dirty="0"/>
              <a:t>describe poverty research interests and experiences</a:t>
            </a:r>
          </a:p>
          <a:p>
            <a:pPr lvl="2"/>
            <a:r>
              <a:rPr lang="en-US" dirty="0"/>
              <a:t>Specifies the status of your graduate degree</a:t>
            </a:r>
          </a:p>
          <a:p>
            <a:pPr lvl="1"/>
            <a:r>
              <a:rPr lang="en-US" dirty="0"/>
              <a:t>CV or Resume</a:t>
            </a:r>
          </a:p>
          <a:p>
            <a:pPr lvl="1"/>
            <a:r>
              <a:rPr lang="en-US" dirty="0"/>
              <a:t>Transcripts</a:t>
            </a:r>
          </a:p>
        </p:txBody>
      </p:sp>
    </p:spTree>
    <p:extLst>
      <p:ext uri="{BB962C8B-B14F-4D97-AF65-F5344CB8AC3E}">
        <p14:creationId xmlns:p14="http://schemas.microsoft.com/office/powerpoint/2010/main" val="2486736012"/>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F99820-CE28-2D82-C98F-8AE8AAEC90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BAEE2F-70FA-5BEB-3E7A-24A3BD1E51FA}"/>
              </a:ext>
            </a:extLst>
          </p:cNvPr>
          <p:cNvSpPr>
            <a:spLocks noGrp="1"/>
          </p:cNvSpPr>
          <p:nvPr>
            <p:ph type="title"/>
          </p:nvPr>
        </p:nvSpPr>
        <p:spPr>
          <a:xfrm>
            <a:off x="454721" y="304800"/>
            <a:ext cx="8229600" cy="1020762"/>
          </a:xfrm>
        </p:spPr>
        <p:txBody>
          <a:bodyPr>
            <a:normAutofit/>
          </a:bodyPr>
          <a:lstStyle/>
          <a:p>
            <a:r>
              <a:rPr lang="en-US" sz="4000" dirty="0"/>
              <a:t>Application Process: Timeline</a:t>
            </a:r>
          </a:p>
        </p:txBody>
      </p:sp>
      <p:sp>
        <p:nvSpPr>
          <p:cNvPr id="4" name="Slide Number Placeholder 3">
            <a:extLst>
              <a:ext uri="{FF2B5EF4-FFF2-40B4-BE49-F238E27FC236}">
                <a16:creationId xmlns:a16="http://schemas.microsoft.com/office/drawing/2014/main" id="{A90D3537-1378-42EC-5EE6-A38ECDB5C2A4}"/>
              </a:ext>
            </a:extLst>
          </p:cNvPr>
          <p:cNvSpPr>
            <a:spLocks noGrp="1"/>
          </p:cNvSpPr>
          <p:nvPr>
            <p:ph type="sldNum" sz="quarter" idx="12"/>
          </p:nvPr>
        </p:nvSpPr>
        <p:spPr/>
        <p:txBody>
          <a:bodyPr/>
          <a:lstStyle/>
          <a:p>
            <a:fld id="{BB031200-BED1-4653-818C-32F74D7F0C11}" type="slidenum">
              <a:rPr lang="en-US" smtClean="0">
                <a:solidFill>
                  <a:srgbClr val="000000">
                    <a:lumMod val="50000"/>
                    <a:lumOff val="50000"/>
                  </a:srgbClr>
                </a:solidFill>
              </a:rPr>
              <a:pPr/>
              <a:t>11</a:t>
            </a:fld>
            <a:endParaRPr lang="en-US" dirty="0">
              <a:solidFill>
                <a:srgbClr val="000000">
                  <a:lumMod val="50000"/>
                  <a:lumOff val="50000"/>
                </a:srgbClr>
              </a:solidFill>
            </a:endParaRPr>
          </a:p>
        </p:txBody>
      </p:sp>
      <p:sp>
        <p:nvSpPr>
          <p:cNvPr id="9" name="Content Placeholder 8">
            <a:extLst>
              <a:ext uri="{FF2B5EF4-FFF2-40B4-BE49-F238E27FC236}">
                <a16:creationId xmlns:a16="http://schemas.microsoft.com/office/drawing/2014/main" id="{05B76150-6CAF-89CF-580B-E7110A0FEB16}"/>
              </a:ext>
            </a:extLst>
          </p:cNvPr>
          <p:cNvSpPr>
            <a:spLocks noGrp="1"/>
          </p:cNvSpPr>
          <p:nvPr>
            <p:ph idx="1"/>
          </p:nvPr>
        </p:nvSpPr>
        <p:spPr>
          <a:xfrm>
            <a:off x="454721" y="1766459"/>
            <a:ext cx="8229600" cy="4525963"/>
          </a:xfrm>
        </p:spPr>
        <p:txBody>
          <a:bodyPr/>
          <a:lstStyle/>
          <a:p>
            <a:r>
              <a:rPr lang="en-US" dirty="0"/>
              <a:t>April 30, 2025: Deadline for application</a:t>
            </a:r>
          </a:p>
          <a:p>
            <a:r>
              <a:rPr lang="en-US" dirty="0"/>
              <a:t>Early-June 2025: Notification </a:t>
            </a:r>
          </a:p>
          <a:p>
            <a:r>
              <a:rPr lang="en-US" dirty="0"/>
              <a:t>Training dates:</a:t>
            </a:r>
          </a:p>
          <a:p>
            <a:pPr lvl="1" fontAlgn="base">
              <a:buFont typeface="Arial" panose="020B0604020202020204" pitchFamily="34" charset="0"/>
              <a:buChar char="•"/>
            </a:pPr>
            <a:r>
              <a:rPr lang="en-US" b="0" i="0" dirty="0">
                <a:solidFill>
                  <a:srgbClr val="333333"/>
                </a:solidFill>
                <a:effectLst/>
                <a:latin typeface="var(--uwCopyFont)"/>
              </a:rPr>
              <a:t>Friday, October </a:t>
            </a:r>
            <a:r>
              <a:rPr lang="en-US" dirty="0">
                <a:solidFill>
                  <a:srgbClr val="333333"/>
                </a:solidFill>
                <a:latin typeface="var(--uwCopyFont)"/>
              </a:rPr>
              <a:t>17</a:t>
            </a:r>
            <a:r>
              <a:rPr lang="en-US" b="0" i="0" dirty="0">
                <a:solidFill>
                  <a:srgbClr val="333333"/>
                </a:solidFill>
                <a:effectLst/>
                <a:latin typeface="var(--uwCopyFont)"/>
              </a:rPr>
              <a:t> 1:30</a:t>
            </a:r>
            <a:r>
              <a:rPr lang="en-US" b="1" i="0" dirty="0">
                <a:solidFill>
                  <a:srgbClr val="333333"/>
                </a:solidFill>
                <a:effectLst/>
                <a:latin typeface="inherit"/>
              </a:rPr>
              <a:t>–</a:t>
            </a:r>
            <a:r>
              <a:rPr lang="en-US" b="0" i="0" dirty="0">
                <a:solidFill>
                  <a:srgbClr val="333333"/>
                </a:solidFill>
                <a:effectLst/>
                <a:latin typeface="var(--uwCopyFont)"/>
              </a:rPr>
              <a:t>3:30 CT</a:t>
            </a:r>
          </a:p>
          <a:p>
            <a:pPr lvl="1" fontAlgn="base">
              <a:buFont typeface="Arial" panose="020B0604020202020204" pitchFamily="34" charset="0"/>
              <a:buChar char="•"/>
            </a:pPr>
            <a:r>
              <a:rPr lang="en-US" b="0" i="0" dirty="0">
                <a:solidFill>
                  <a:srgbClr val="333333"/>
                </a:solidFill>
                <a:effectLst/>
                <a:latin typeface="var(--uwCopyFont)"/>
              </a:rPr>
              <a:t>Friday, December 12 1:30</a:t>
            </a:r>
            <a:r>
              <a:rPr lang="en-US" b="1" i="0" dirty="0">
                <a:solidFill>
                  <a:srgbClr val="333333"/>
                </a:solidFill>
                <a:effectLst/>
                <a:latin typeface="inherit"/>
              </a:rPr>
              <a:t>–</a:t>
            </a:r>
            <a:r>
              <a:rPr lang="en-US" b="0" i="0" dirty="0">
                <a:solidFill>
                  <a:srgbClr val="333333"/>
                </a:solidFill>
                <a:effectLst/>
                <a:latin typeface="var(--uwCopyFont)"/>
              </a:rPr>
              <a:t>3:30 CT</a:t>
            </a:r>
          </a:p>
          <a:p>
            <a:pPr lvl="1" fontAlgn="base">
              <a:buFont typeface="Arial" panose="020B0604020202020204" pitchFamily="34" charset="0"/>
              <a:buChar char="•"/>
            </a:pPr>
            <a:r>
              <a:rPr lang="en-US" b="0" i="0" dirty="0">
                <a:solidFill>
                  <a:srgbClr val="333333"/>
                </a:solidFill>
                <a:effectLst/>
                <a:latin typeface="var(--uwCopyFont)"/>
              </a:rPr>
              <a:t>Friday, February 20 1:30</a:t>
            </a:r>
            <a:r>
              <a:rPr lang="en-US" b="1" i="0" dirty="0">
                <a:solidFill>
                  <a:srgbClr val="333333"/>
                </a:solidFill>
                <a:effectLst/>
                <a:latin typeface="inherit"/>
              </a:rPr>
              <a:t>–</a:t>
            </a:r>
            <a:r>
              <a:rPr lang="en-US" b="0" i="0" dirty="0">
                <a:solidFill>
                  <a:srgbClr val="333333"/>
                </a:solidFill>
                <a:effectLst/>
                <a:latin typeface="var(--uwCopyFont)"/>
              </a:rPr>
              <a:t>3:30 CT</a:t>
            </a:r>
          </a:p>
          <a:p>
            <a:pPr lvl="1" fontAlgn="base">
              <a:buFont typeface="Arial" panose="020B0604020202020204" pitchFamily="34" charset="0"/>
              <a:buChar char="•"/>
            </a:pPr>
            <a:r>
              <a:rPr lang="en-US" b="0" i="0" dirty="0">
                <a:solidFill>
                  <a:srgbClr val="333333"/>
                </a:solidFill>
                <a:effectLst/>
                <a:latin typeface="var(--uwCopyFont)"/>
              </a:rPr>
              <a:t>Friday, April 24 1:30</a:t>
            </a:r>
            <a:r>
              <a:rPr lang="en-US" b="1" i="0" dirty="0">
                <a:solidFill>
                  <a:srgbClr val="333333"/>
                </a:solidFill>
                <a:effectLst/>
                <a:latin typeface="inherit"/>
              </a:rPr>
              <a:t>–</a:t>
            </a:r>
            <a:r>
              <a:rPr lang="en-US" b="0" i="0" dirty="0">
                <a:solidFill>
                  <a:srgbClr val="333333"/>
                </a:solidFill>
                <a:effectLst/>
                <a:latin typeface="var(--uwCopyFont)"/>
              </a:rPr>
              <a:t>3:30 CT</a:t>
            </a:r>
          </a:p>
        </p:txBody>
      </p:sp>
    </p:spTree>
    <p:extLst>
      <p:ext uri="{BB962C8B-B14F-4D97-AF65-F5344CB8AC3E}">
        <p14:creationId xmlns:p14="http://schemas.microsoft.com/office/powerpoint/2010/main" val="414366707"/>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291DC4-57DE-7A21-5746-5C0F74AC0DA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2D7B592-6958-FA47-A1DC-949D5236D792}"/>
              </a:ext>
            </a:extLst>
          </p:cNvPr>
          <p:cNvSpPr>
            <a:spLocks noGrp="1"/>
          </p:cNvSpPr>
          <p:nvPr>
            <p:ph type="title"/>
          </p:nvPr>
        </p:nvSpPr>
        <p:spPr>
          <a:xfrm>
            <a:off x="454721" y="304800"/>
            <a:ext cx="8229600" cy="1020762"/>
          </a:xfrm>
        </p:spPr>
        <p:txBody>
          <a:bodyPr>
            <a:normAutofit/>
          </a:bodyPr>
          <a:lstStyle/>
          <a:p>
            <a:r>
              <a:rPr lang="en-US" sz="4000" dirty="0"/>
              <a:t>Application Resources</a:t>
            </a:r>
          </a:p>
        </p:txBody>
      </p:sp>
      <p:sp>
        <p:nvSpPr>
          <p:cNvPr id="4" name="Slide Number Placeholder 3">
            <a:extLst>
              <a:ext uri="{FF2B5EF4-FFF2-40B4-BE49-F238E27FC236}">
                <a16:creationId xmlns:a16="http://schemas.microsoft.com/office/drawing/2014/main" id="{9380DFE8-07C9-517D-2201-1A7C9319FAE8}"/>
              </a:ext>
            </a:extLst>
          </p:cNvPr>
          <p:cNvSpPr>
            <a:spLocks noGrp="1"/>
          </p:cNvSpPr>
          <p:nvPr>
            <p:ph type="sldNum" sz="quarter" idx="12"/>
          </p:nvPr>
        </p:nvSpPr>
        <p:spPr/>
        <p:txBody>
          <a:bodyPr/>
          <a:lstStyle/>
          <a:p>
            <a:fld id="{BB031200-BED1-4653-818C-32F74D7F0C11}" type="slidenum">
              <a:rPr lang="en-US" smtClean="0">
                <a:solidFill>
                  <a:srgbClr val="000000">
                    <a:lumMod val="50000"/>
                    <a:lumOff val="50000"/>
                  </a:srgbClr>
                </a:solidFill>
              </a:rPr>
              <a:pPr/>
              <a:t>12</a:t>
            </a:fld>
            <a:endParaRPr lang="en-US" dirty="0">
              <a:solidFill>
                <a:srgbClr val="000000">
                  <a:lumMod val="50000"/>
                  <a:lumOff val="50000"/>
                </a:srgbClr>
              </a:solidFill>
            </a:endParaRPr>
          </a:p>
        </p:txBody>
      </p:sp>
      <p:sp>
        <p:nvSpPr>
          <p:cNvPr id="9" name="Content Placeholder 8">
            <a:extLst>
              <a:ext uri="{FF2B5EF4-FFF2-40B4-BE49-F238E27FC236}">
                <a16:creationId xmlns:a16="http://schemas.microsoft.com/office/drawing/2014/main" id="{B23E2A22-B695-BDEF-75B8-227D3D7C9CC0}"/>
              </a:ext>
            </a:extLst>
          </p:cNvPr>
          <p:cNvSpPr>
            <a:spLocks noGrp="1"/>
          </p:cNvSpPr>
          <p:nvPr>
            <p:ph idx="1"/>
          </p:nvPr>
        </p:nvSpPr>
        <p:spPr>
          <a:xfrm>
            <a:off x="438772" y="1609060"/>
            <a:ext cx="8229600" cy="4525963"/>
          </a:xfrm>
        </p:spPr>
        <p:txBody>
          <a:bodyPr/>
          <a:lstStyle/>
          <a:p>
            <a:r>
              <a:rPr lang="en-US" sz="2400" b="1" dirty="0"/>
              <a:t>Learn more about the Visiting Scholars Program at: </a:t>
            </a:r>
            <a:r>
              <a:rPr lang="en-US" sz="2400" b="0" dirty="0">
                <a:hlinkClick r:id="rId3"/>
              </a:rPr>
              <a:t>https://www.irp.wisc.edu/training/professional-development-training-series-on-poverty-and-economic-mobility-research/</a:t>
            </a:r>
            <a:r>
              <a:rPr lang="en-US" sz="2400" b="0" dirty="0"/>
              <a:t>   </a:t>
            </a:r>
            <a:endParaRPr lang="en-US" sz="2400" b="0" dirty="0">
              <a:hlinkClick r:id="rId4"/>
            </a:endParaRPr>
          </a:p>
          <a:p>
            <a:r>
              <a:rPr lang="en-US" sz="2400" b="1" dirty="0"/>
              <a:t>Get application instructions at</a:t>
            </a:r>
            <a:r>
              <a:rPr lang="en-US" sz="2400" dirty="0"/>
              <a:t>: </a:t>
            </a:r>
            <a:r>
              <a:rPr lang="en-US" sz="2400" dirty="0">
                <a:hlinkClick r:id="rId5"/>
              </a:rPr>
              <a:t>https://www.irp.wisc.edu/professional-development-training-series-on-poverty-and-economic-mobility-research-2025-2026-application-deadline-4-30-2025-1159-p-m-cdt/</a:t>
            </a:r>
            <a:r>
              <a:rPr lang="en-US" sz="2400" dirty="0"/>
              <a:t> </a:t>
            </a:r>
          </a:p>
          <a:p>
            <a:r>
              <a:rPr lang="en-US" sz="2400" b="1" dirty="0"/>
              <a:t>Send questions to: </a:t>
            </a:r>
            <a:r>
              <a:rPr lang="en-US" sz="2400" dirty="0">
                <a:hlinkClick r:id="rId6"/>
              </a:rPr>
              <a:t>irpapply@ssc.wisc.edu</a:t>
            </a:r>
            <a:endParaRPr lang="en-US" sz="2400" dirty="0"/>
          </a:p>
          <a:p>
            <a:r>
              <a:rPr lang="en-US" sz="2400" b="1" dirty="0"/>
              <a:t>Sign up for IRP email announcements at: </a:t>
            </a:r>
            <a:r>
              <a:rPr lang="en-US" sz="2400" b="1" dirty="0">
                <a:solidFill>
                  <a:schemeClr val="tx1"/>
                </a:solidFill>
                <a:effectLst/>
                <a:latin typeface="+mn-lt"/>
                <a:ea typeface="+mn-ea"/>
                <a:cs typeface="+mn-cs"/>
                <a:hlinkClick r:id="rId7"/>
              </a:rPr>
              <a:t>https://www.irp.wisc.edu/connect/</a:t>
            </a:r>
            <a:endParaRPr lang="en-US" sz="2400" dirty="0"/>
          </a:p>
        </p:txBody>
      </p:sp>
    </p:spTree>
    <p:extLst>
      <p:ext uri="{BB962C8B-B14F-4D97-AF65-F5344CB8AC3E}">
        <p14:creationId xmlns:p14="http://schemas.microsoft.com/office/powerpoint/2010/main" val="1420899822"/>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 &amp; A</a:t>
            </a:r>
          </a:p>
        </p:txBody>
      </p:sp>
      <p:sp>
        <p:nvSpPr>
          <p:cNvPr id="3" name="Content Placeholder 2"/>
          <p:cNvSpPr>
            <a:spLocks noGrp="1"/>
          </p:cNvSpPr>
          <p:nvPr>
            <p:ph idx="1"/>
          </p:nvPr>
        </p:nvSpPr>
        <p:spPr/>
        <p:txBody>
          <a:bodyPr/>
          <a:lstStyle/>
          <a:p>
            <a:endParaRPr lang="en-US" dirty="0"/>
          </a:p>
          <a:p>
            <a:endParaRPr lang="en-US" dirty="0"/>
          </a:p>
          <a:p>
            <a:pPr marL="0" indent="0" algn="ctr">
              <a:buNone/>
            </a:pPr>
            <a:r>
              <a:rPr lang="en-US" sz="5400" dirty="0"/>
              <a:t>Questions?</a:t>
            </a:r>
            <a:r>
              <a:rPr lang="en-US" sz="4000" dirty="0"/>
              <a:t> </a:t>
            </a:r>
          </a:p>
        </p:txBody>
      </p:sp>
      <p:sp>
        <p:nvSpPr>
          <p:cNvPr id="4" name="Slide Number Placeholder 3"/>
          <p:cNvSpPr>
            <a:spLocks noGrp="1"/>
          </p:cNvSpPr>
          <p:nvPr>
            <p:ph type="sldNum" sz="quarter" idx="12"/>
          </p:nvPr>
        </p:nvSpPr>
        <p:spPr/>
        <p:txBody>
          <a:bodyPr/>
          <a:lstStyle/>
          <a:p>
            <a:fld id="{BB031200-BED1-4653-818C-32F74D7F0C11}" type="slidenum">
              <a:rPr lang="en-US" smtClean="0">
                <a:solidFill>
                  <a:srgbClr val="000000">
                    <a:lumMod val="50000"/>
                    <a:lumOff val="50000"/>
                  </a:srgbClr>
                </a:solidFill>
              </a:rPr>
              <a:pPr/>
              <a:t>13</a:t>
            </a:fld>
            <a:endParaRPr lang="en-US" dirty="0">
              <a:solidFill>
                <a:srgbClr val="000000">
                  <a:lumMod val="50000"/>
                  <a:lumOff val="50000"/>
                </a:srgbClr>
              </a:solidFill>
            </a:endParaRPr>
          </a:p>
        </p:txBody>
      </p:sp>
    </p:spTree>
    <p:extLst>
      <p:ext uri="{BB962C8B-B14F-4D97-AF65-F5344CB8AC3E}">
        <p14:creationId xmlns:p14="http://schemas.microsoft.com/office/powerpoint/2010/main" val="2773469483"/>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Wrap up &amp; closing</a:t>
            </a:r>
          </a:p>
        </p:txBody>
      </p:sp>
      <p:sp>
        <p:nvSpPr>
          <p:cNvPr id="3" name="Content Placeholder 2"/>
          <p:cNvSpPr>
            <a:spLocks noGrp="1"/>
          </p:cNvSpPr>
          <p:nvPr>
            <p:ph idx="1"/>
          </p:nvPr>
        </p:nvSpPr>
        <p:spPr/>
        <p:txBody>
          <a:bodyPr/>
          <a:lstStyle/>
          <a:p>
            <a:endParaRPr lang="en-US" dirty="0"/>
          </a:p>
          <a:p>
            <a:endParaRPr lang="en-US" dirty="0"/>
          </a:p>
          <a:p>
            <a:pPr marL="0" indent="0" algn="ctr">
              <a:buNone/>
            </a:pPr>
            <a:r>
              <a:rPr lang="en-US" sz="4400" dirty="0"/>
              <a:t>Thank you!</a:t>
            </a:r>
          </a:p>
        </p:txBody>
      </p:sp>
      <p:sp>
        <p:nvSpPr>
          <p:cNvPr id="4" name="Slide Number Placeholder 3"/>
          <p:cNvSpPr>
            <a:spLocks noGrp="1"/>
          </p:cNvSpPr>
          <p:nvPr>
            <p:ph type="sldNum" sz="quarter" idx="12"/>
          </p:nvPr>
        </p:nvSpPr>
        <p:spPr/>
        <p:txBody>
          <a:bodyPr/>
          <a:lstStyle/>
          <a:p>
            <a:fld id="{BB031200-BED1-4653-818C-32F74D7F0C11}" type="slidenum">
              <a:rPr lang="en-US" smtClean="0">
                <a:solidFill>
                  <a:srgbClr val="000000">
                    <a:lumMod val="50000"/>
                    <a:lumOff val="50000"/>
                  </a:srgbClr>
                </a:solidFill>
              </a:rPr>
              <a:pPr/>
              <a:t>14</a:t>
            </a:fld>
            <a:endParaRPr lang="en-US" dirty="0">
              <a:solidFill>
                <a:srgbClr val="000000">
                  <a:lumMod val="50000"/>
                  <a:lumOff val="50000"/>
                </a:srgbClr>
              </a:solidFill>
            </a:endParaRPr>
          </a:p>
        </p:txBody>
      </p:sp>
    </p:spTree>
    <p:extLst>
      <p:ext uri="{BB962C8B-B14F-4D97-AF65-F5344CB8AC3E}">
        <p14:creationId xmlns:p14="http://schemas.microsoft.com/office/powerpoint/2010/main" val="606350768"/>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Welcome</a:t>
            </a:r>
          </a:p>
        </p:txBody>
      </p:sp>
      <p:sp>
        <p:nvSpPr>
          <p:cNvPr id="4" name="Slide Number Placeholder 3"/>
          <p:cNvSpPr>
            <a:spLocks noGrp="1"/>
          </p:cNvSpPr>
          <p:nvPr>
            <p:ph type="sldNum" sz="quarter" idx="12"/>
          </p:nvPr>
        </p:nvSpPr>
        <p:spPr/>
        <p:txBody>
          <a:bodyPr/>
          <a:lstStyle/>
          <a:p>
            <a:fld id="{BB031200-BED1-4653-818C-32F74D7F0C11}" type="slidenum">
              <a:rPr lang="en-US" smtClean="0">
                <a:solidFill>
                  <a:srgbClr val="000000">
                    <a:lumMod val="50000"/>
                    <a:lumOff val="50000"/>
                  </a:srgbClr>
                </a:solidFill>
              </a:rPr>
              <a:pPr/>
              <a:t>2</a:t>
            </a:fld>
            <a:endParaRPr lang="en-US" dirty="0">
              <a:solidFill>
                <a:srgbClr val="000000">
                  <a:lumMod val="50000"/>
                  <a:lumOff val="50000"/>
                </a:srgbClr>
              </a:solidFill>
            </a:endParaRPr>
          </a:p>
        </p:txBody>
      </p:sp>
      <p:pic>
        <p:nvPicPr>
          <p:cNvPr id="5" name="Picture 2" descr="Rebecca Schwei">
            <a:extLst>
              <a:ext uri="{FF2B5EF4-FFF2-40B4-BE49-F238E27FC236}">
                <a16:creationId xmlns:a16="http://schemas.microsoft.com/office/drawing/2014/main" id="{27A42328-8AB1-C54F-A746-649DE158AE7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1" y="1600201"/>
            <a:ext cx="3276600" cy="3276600"/>
          </a:xfrm>
          <a:prstGeom prst="rect">
            <a:avLst/>
          </a:prstGeom>
          <a:noFill/>
          <a:extLst>
            <a:ext uri="{909E8E84-426E-40DD-AFC4-6F175D3DCCD1}">
              <a14:hiddenFill xmlns:a14="http://schemas.microsoft.com/office/drawing/2010/main">
                <a:solidFill>
                  <a:srgbClr val="FFFFFF"/>
                </a:solidFill>
              </a14:hiddenFill>
            </a:ext>
          </a:extLst>
        </p:spPr>
      </p:pic>
      <p:sp>
        <p:nvSpPr>
          <p:cNvPr id="6" name="Text Placeholder 4">
            <a:extLst>
              <a:ext uri="{FF2B5EF4-FFF2-40B4-BE49-F238E27FC236}">
                <a16:creationId xmlns:a16="http://schemas.microsoft.com/office/drawing/2014/main" id="{6CD47669-EB1C-5440-AED7-BE7AB7F6144B}"/>
              </a:ext>
            </a:extLst>
          </p:cNvPr>
          <p:cNvSpPr txBox="1">
            <a:spLocks/>
          </p:cNvSpPr>
          <p:nvPr/>
        </p:nvSpPr>
        <p:spPr>
          <a:xfrm>
            <a:off x="4900009" y="4953000"/>
            <a:ext cx="4192335" cy="1253506"/>
          </a:xfrm>
          <a:prstGeom prst="rect">
            <a:avLst/>
          </a:prstGeom>
        </p:spPr>
        <p:txBody>
          <a:bodyPr vert="horz" lIns="91440" tIns="45720" rIns="91440" bIns="45720" rtlCol="0" anchor="ctr">
            <a:normAutofit lnSpcReduction="10000"/>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2000" b="0" i="0" kern="1200" cap="all">
                <a:solidFill>
                  <a:schemeClr val="bg2">
                    <a:lumMod val="40000"/>
                    <a:lumOff val="60000"/>
                  </a:schemeClr>
                </a:solidFill>
                <a:latin typeface="+mj-lt"/>
                <a:ea typeface="+mj-ea"/>
                <a:cs typeface="+mj-cs"/>
              </a:defRPr>
            </a:lvl1pPr>
            <a:lvl2pPr marL="457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800" b="0" i="0" kern="1200">
                <a:solidFill>
                  <a:schemeClr val="tx1">
                    <a:tint val="75000"/>
                  </a:schemeClr>
                </a:solidFill>
                <a:latin typeface="+mj-lt"/>
                <a:ea typeface="+mj-ea"/>
                <a:cs typeface="+mj-cs"/>
              </a:defRPr>
            </a:lvl2pPr>
            <a:lvl3pPr marL="914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600" b="0" i="0" kern="1200">
                <a:solidFill>
                  <a:schemeClr val="tx1">
                    <a:tint val="75000"/>
                  </a:schemeClr>
                </a:solidFill>
                <a:latin typeface="+mj-lt"/>
                <a:ea typeface="+mj-ea"/>
                <a:cs typeface="+mj-cs"/>
              </a:defRPr>
            </a:lvl3pPr>
            <a:lvl4pPr marL="1371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4pPr>
            <a:lvl5pPr marL="18288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5pPr>
            <a:lvl6pPr marL="22860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6pPr>
            <a:lvl7pPr marL="2743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7pPr>
            <a:lvl8pPr marL="3200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8pPr>
            <a:lvl9pPr marL="3657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9pPr>
          </a:lstStyle>
          <a:p>
            <a:r>
              <a:rPr lang="en-US" sz="2400" cap="none" dirty="0">
                <a:solidFill>
                  <a:srgbClr val="404040"/>
                </a:solidFill>
              </a:rPr>
              <a:t>REBECCA SCHWEI</a:t>
            </a:r>
            <a:br>
              <a:rPr lang="en-US" sz="1800" cap="none" dirty="0">
                <a:solidFill>
                  <a:srgbClr val="404040"/>
                </a:solidFill>
              </a:rPr>
            </a:br>
            <a:r>
              <a:rPr lang="en-US" sz="1800" dirty="0">
                <a:solidFill>
                  <a:srgbClr val="404040"/>
                </a:solidFill>
              </a:rPr>
              <a:t>RESEARCH AND POLICY COORDINATOR, INSTITUTE FOR RESEARCH ON POVERTY</a:t>
            </a:r>
            <a:endParaRPr lang="en-US" sz="1800" cap="none" dirty="0">
              <a:solidFill>
                <a:srgbClr val="404040"/>
              </a:solidFill>
            </a:endParaRPr>
          </a:p>
        </p:txBody>
      </p:sp>
      <p:sp>
        <p:nvSpPr>
          <p:cNvPr id="7" name="Text Placeholder 4">
            <a:extLst>
              <a:ext uri="{FF2B5EF4-FFF2-40B4-BE49-F238E27FC236}">
                <a16:creationId xmlns:a16="http://schemas.microsoft.com/office/drawing/2014/main" id="{6CD47669-EB1C-5440-AED7-BE7AB7F6144B}"/>
              </a:ext>
            </a:extLst>
          </p:cNvPr>
          <p:cNvSpPr txBox="1">
            <a:spLocks/>
          </p:cNvSpPr>
          <p:nvPr/>
        </p:nvSpPr>
        <p:spPr>
          <a:xfrm>
            <a:off x="458638" y="4876801"/>
            <a:ext cx="4192335" cy="1253506"/>
          </a:xfrm>
          <a:prstGeom prst="rect">
            <a:avLst/>
          </a:prstGeom>
        </p:spPr>
        <p:txBody>
          <a:bodyPr vert="horz" lIns="91440" tIns="45720" rIns="91440" bIns="45720" rtlCol="0" anchor="ctr">
            <a:norm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2000" b="0" i="0" kern="1200" cap="all">
                <a:solidFill>
                  <a:schemeClr val="bg2">
                    <a:lumMod val="40000"/>
                    <a:lumOff val="60000"/>
                  </a:schemeClr>
                </a:solidFill>
                <a:latin typeface="+mj-lt"/>
                <a:ea typeface="+mj-ea"/>
                <a:cs typeface="+mj-cs"/>
              </a:defRPr>
            </a:lvl1pPr>
            <a:lvl2pPr marL="457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800" b="0" i="0" kern="1200">
                <a:solidFill>
                  <a:schemeClr val="tx1">
                    <a:tint val="75000"/>
                  </a:schemeClr>
                </a:solidFill>
                <a:latin typeface="+mj-lt"/>
                <a:ea typeface="+mj-ea"/>
                <a:cs typeface="+mj-cs"/>
              </a:defRPr>
            </a:lvl2pPr>
            <a:lvl3pPr marL="914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600" b="0" i="0" kern="1200">
                <a:solidFill>
                  <a:schemeClr val="tx1">
                    <a:tint val="75000"/>
                  </a:schemeClr>
                </a:solidFill>
                <a:latin typeface="+mj-lt"/>
                <a:ea typeface="+mj-ea"/>
                <a:cs typeface="+mj-cs"/>
              </a:defRPr>
            </a:lvl3pPr>
            <a:lvl4pPr marL="1371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4pPr>
            <a:lvl5pPr marL="18288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5pPr>
            <a:lvl6pPr marL="22860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6pPr>
            <a:lvl7pPr marL="2743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7pPr>
            <a:lvl8pPr marL="3200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8pPr>
            <a:lvl9pPr marL="3657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9pPr>
          </a:lstStyle>
          <a:p>
            <a:r>
              <a:rPr lang="en-US" sz="2400" cap="none" dirty="0">
                <a:solidFill>
                  <a:srgbClr val="404040"/>
                </a:solidFill>
              </a:rPr>
              <a:t>SARAH HALPERN-MEEKIN</a:t>
            </a:r>
            <a:br>
              <a:rPr lang="en-US" sz="1800" cap="none" dirty="0">
                <a:solidFill>
                  <a:srgbClr val="404040"/>
                </a:solidFill>
              </a:rPr>
            </a:br>
            <a:r>
              <a:rPr lang="en-US" sz="1800" cap="none" dirty="0">
                <a:solidFill>
                  <a:srgbClr val="404040"/>
                </a:solidFill>
              </a:rPr>
              <a:t>DIRECTOR, INSTITUTE FOR REASEARCH ON POVERTY</a:t>
            </a:r>
          </a:p>
        </p:txBody>
      </p:sp>
      <p:pic>
        <p:nvPicPr>
          <p:cNvPr id="8" name="Picture 7">
            <a:extLst>
              <a:ext uri="{FF2B5EF4-FFF2-40B4-BE49-F238E27FC236}">
                <a16:creationId xmlns:a16="http://schemas.microsoft.com/office/drawing/2014/main" id="{FADACB30-D70F-DA0E-E677-178E73075BAA}"/>
              </a:ext>
            </a:extLst>
          </p:cNvPr>
          <p:cNvPicPr>
            <a:picLocks noChangeAspect="1"/>
          </p:cNvPicPr>
          <p:nvPr/>
        </p:nvPicPr>
        <p:blipFill>
          <a:blip r:embed="rId4"/>
          <a:stretch>
            <a:fillRect/>
          </a:stretch>
        </p:blipFill>
        <p:spPr>
          <a:xfrm>
            <a:off x="571501" y="1604212"/>
            <a:ext cx="3390900" cy="3350850"/>
          </a:xfrm>
          <a:prstGeom prst="rect">
            <a:avLst/>
          </a:prstGeom>
        </p:spPr>
      </p:pic>
    </p:spTree>
    <p:extLst>
      <p:ext uri="{BB962C8B-B14F-4D97-AF65-F5344CB8AC3E}">
        <p14:creationId xmlns:p14="http://schemas.microsoft.com/office/powerpoint/2010/main" val="3483004757"/>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r>
              <a:rPr lang="en-US" sz="2800" dirty="0"/>
              <a:t>Overview of IRP</a:t>
            </a:r>
          </a:p>
          <a:p>
            <a:endParaRPr lang="en-US" sz="1200" dirty="0"/>
          </a:p>
          <a:p>
            <a:r>
              <a:rPr lang="en-US" sz="2800" dirty="0"/>
              <a:t>Overview of Program Goals and Activities</a:t>
            </a:r>
          </a:p>
          <a:p>
            <a:endParaRPr lang="en-US" sz="1200" dirty="0"/>
          </a:p>
          <a:p>
            <a:r>
              <a:rPr lang="en-US" sz="2800" dirty="0"/>
              <a:t>Logistics of the application process</a:t>
            </a:r>
          </a:p>
          <a:p>
            <a:endParaRPr lang="en-US" sz="1200" dirty="0"/>
          </a:p>
          <a:p>
            <a:r>
              <a:rPr lang="en-US" sz="2800" dirty="0"/>
              <a:t>Application resources</a:t>
            </a:r>
          </a:p>
          <a:p>
            <a:endParaRPr lang="en-US" sz="1200" dirty="0"/>
          </a:p>
          <a:p>
            <a:r>
              <a:rPr lang="en-US" sz="2800" dirty="0"/>
              <a:t>Q &amp; A</a:t>
            </a:r>
          </a:p>
          <a:p>
            <a:endParaRPr lang="en-US" sz="1200" dirty="0"/>
          </a:p>
          <a:p>
            <a:r>
              <a:rPr lang="en-US" sz="2800" dirty="0"/>
              <a:t>Wrap Up and Closing</a:t>
            </a:r>
          </a:p>
        </p:txBody>
      </p:sp>
      <p:sp>
        <p:nvSpPr>
          <p:cNvPr id="4" name="Slide Number Placeholder 3"/>
          <p:cNvSpPr>
            <a:spLocks noGrp="1"/>
          </p:cNvSpPr>
          <p:nvPr>
            <p:ph type="sldNum" sz="quarter" idx="12"/>
          </p:nvPr>
        </p:nvSpPr>
        <p:spPr/>
        <p:txBody>
          <a:bodyPr/>
          <a:lstStyle/>
          <a:p>
            <a:fld id="{BB031200-BED1-4653-818C-32F74D7F0C11}" type="slidenum">
              <a:rPr lang="en-US" smtClean="0">
                <a:solidFill>
                  <a:srgbClr val="000000">
                    <a:lumMod val="50000"/>
                    <a:lumOff val="50000"/>
                  </a:srgbClr>
                </a:solidFill>
              </a:rPr>
              <a:pPr/>
              <a:t>3</a:t>
            </a:fld>
            <a:endParaRPr lang="en-US" dirty="0">
              <a:solidFill>
                <a:srgbClr val="000000">
                  <a:lumMod val="50000"/>
                  <a:lumOff val="50000"/>
                </a:srgbClr>
              </a:solidFill>
            </a:endParaRPr>
          </a:p>
        </p:txBody>
      </p:sp>
    </p:spTree>
    <p:extLst>
      <p:ext uri="{BB962C8B-B14F-4D97-AF65-F5344CB8AC3E}">
        <p14:creationId xmlns:p14="http://schemas.microsoft.com/office/powerpoint/2010/main" val="3622436371"/>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Institute for Research on Poverty </a:t>
            </a:r>
          </a:p>
        </p:txBody>
      </p:sp>
      <p:sp>
        <p:nvSpPr>
          <p:cNvPr id="3" name="Content Placeholder 2"/>
          <p:cNvSpPr>
            <a:spLocks noGrp="1"/>
          </p:cNvSpPr>
          <p:nvPr>
            <p:ph idx="1"/>
          </p:nvPr>
        </p:nvSpPr>
        <p:spPr/>
        <p:txBody>
          <a:bodyPr/>
          <a:lstStyle/>
          <a:p>
            <a:r>
              <a:rPr lang="en-US" dirty="0"/>
              <a:t>Director: Sarah Halpern-Meekin</a:t>
            </a:r>
          </a:p>
          <a:p>
            <a:r>
              <a:rPr lang="en-US" dirty="0">
                <a:hlinkClick r:id="rId3"/>
              </a:rPr>
              <a:t>ht</a:t>
            </a:r>
            <a:r>
              <a:rPr lang="en-US" b="1" dirty="0">
                <a:hlinkClick r:id="rId3"/>
              </a:rPr>
              <a:t>tps://www.irp.wisc.edu/</a:t>
            </a:r>
            <a:endParaRPr lang="en-US" b="1" dirty="0"/>
          </a:p>
          <a:p>
            <a:r>
              <a:rPr lang="en-US" dirty="0"/>
              <a:t>300+ on and off-campus affiliates</a:t>
            </a:r>
          </a:p>
          <a:p>
            <a:r>
              <a:rPr lang="en-US" dirty="0"/>
              <a:t>National Research Center on Poverty and Economic Mobility </a:t>
            </a:r>
          </a:p>
          <a:p>
            <a:r>
              <a:rPr lang="en-US" dirty="0"/>
              <a:t>Leads the Collaborative of Poverty Centers</a:t>
            </a:r>
          </a:p>
          <a:p>
            <a:endParaRPr lang="en-US" dirty="0"/>
          </a:p>
        </p:txBody>
      </p:sp>
      <p:sp>
        <p:nvSpPr>
          <p:cNvPr id="4" name="Slide Number Placeholder 3"/>
          <p:cNvSpPr>
            <a:spLocks noGrp="1"/>
          </p:cNvSpPr>
          <p:nvPr>
            <p:ph type="sldNum" sz="quarter" idx="12"/>
          </p:nvPr>
        </p:nvSpPr>
        <p:spPr/>
        <p:txBody>
          <a:bodyPr/>
          <a:lstStyle/>
          <a:p>
            <a:fld id="{BB031200-BED1-4653-818C-32F74D7F0C11}" type="slidenum">
              <a:rPr lang="en-US" smtClean="0">
                <a:solidFill>
                  <a:srgbClr val="000000">
                    <a:lumMod val="50000"/>
                    <a:lumOff val="50000"/>
                  </a:srgbClr>
                </a:solidFill>
              </a:rPr>
              <a:pPr/>
              <a:t>4</a:t>
            </a:fld>
            <a:endParaRPr lang="en-US" dirty="0">
              <a:solidFill>
                <a:srgbClr val="000000">
                  <a:lumMod val="50000"/>
                  <a:lumOff val="50000"/>
                </a:srgbClr>
              </a:solidFill>
            </a:endParaRPr>
          </a:p>
        </p:txBody>
      </p:sp>
    </p:spTree>
    <p:extLst>
      <p:ext uri="{BB962C8B-B14F-4D97-AF65-F5344CB8AC3E}">
        <p14:creationId xmlns:p14="http://schemas.microsoft.com/office/powerpoint/2010/main" val="3806464395"/>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846642-6739-0BBA-60DC-2DE896341C3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6AFE7A-4645-363F-9349-D3FD9C6F515B}"/>
              </a:ext>
            </a:extLst>
          </p:cNvPr>
          <p:cNvSpPr>
            <a:spLocks noGrp="1"/>
          </p:cNvSpPr>
          <p:nvPr>
            <p:ph type="title"/>
          </p:nvPr>
        </p:nvSpPr>
        <p:spPr>
          <a:xfrm>
            <a:off x="154172" y="260783"/>
            <a:ext cx="8229600" cy="1020762"/>
          </a:xfrm>
        </p:spPr>
        <p:txBody>
          <a:bodyPr>
            <a:normAutofit/>
          </a:bodyPr>
          <a:lstStyle/>
          <a:p>
            <a:r>
              <a:rPr lang="en-US" dirty="0"/>
              <a:t>Program Goals</a:t>
            </a:r>
          </a:p>
        </p:txBody>
      </p:sp>
      <p:sp>
        <p:nvSpPr>
          <p:cNvPr id="3" name="Content Placeholder 2">
            <a:extLst>
              <a:ext uri="{FF2B5EF4-FFF2-40B4-BE49-F238E27FC236}">
                <a16:creationId xmlns:a16="http://schemas.microsoft.com/office/drawing/2014/main" id="{709D5884-5411-32C8-0E59-7CC577B41695}"/>
              </a:ext>
            </a:extLst>
          </p:cNvPr>
          <p:cNvSpPr>
            <a:spLocks noGrp="1"/>
          </p:cNvSpPr>
          <p:nvPr>
            <p:ph idx="1"/>
          </p:nvPr>
        </p:nvSpPr>
        <p:spPr>
          <a:xfrm>
            <a:off x="457200" y="1578192"/>
            <a:ext cx="8229600" cy="4525963"/>
          </a:xfrm>
        </p:spPr>
        <p:txBody>
          <a:bodyPr/>
          <a:lstStyle/>
          <a:p>
            <a:pPr marL="0" indent="0">
              <a:buNone/>
            </a:pPr>
            <a:r>
              <a:rPr lang="en-US" dirty="0"/>
              <a:t>Series is designed to increase:</a:t>
            </a:r>
          </a:p>
          <a:p>
            <a:pPr marL="514350" indent="-514350">
              <a:buFont typeface="+mj-lt"/>
              <a:buAutoNum type="arabicPeriod"/>
            </a:pPr>
            <a:r>
              <a:rPr lang="en-US" dirty="0"/>
              <a:t>Interdisciplinary understanding of policy-relevant research contexts</a:t>
            </a:r>
          </a:p>
          <a:p>
            <a:pPr marL="514350" indent="-514350">
              <a:buFont typeface="+mj-lt"/>
              <a:buAutoNum type="arabicPeriod"/>
            </a:pPr>
            <a:r>
              <a:rPr lang="en-US" dirty="0"/>
              <a:t>Ability to community with policy audiences</a:t>
            </a:r>
          </a:p>
          <a:p>
            <a:pPr marL="514350" indent="-514350">
              <a:buFont typeface="+mj-lt"/>
              <a:buAutoNum type="arabicPeriod"/>
            </a:pPr>
            <a:r>
              <a:rPr lang="en-US" dirty="0"/>
              <a:t>Ability to engage various groups</a:t>
            </a:r>
          </a:p>
          <a:p>
            <a:pPr marL="514350" indent="-514350">
              <a:buFont typeface="+mj-lt"/>
              <a:buAutoNum type="arabicPeriod"/>
            </a:pPr>
            <a:r>
              <a:rPr lang="en-US" dirty="0"/>
              <a:t>Knowledge of research career paths outside of academia</a:t>
            </a:r>
          </a:p>
        </p:txBody>
      </p:sp>
      <p:sp>
        <p:nvSpPr>
          <p:cNvPr id="4" name="Slide Number Placeholder 3">
            <a:extLst>
              <a:ext uri="{FF2B5EF4-FFF2-40B4-BE49-F238E27FC236}">
                <a16:creationId xmlns:a16="http://schemas.microsoft.com/office/drawing/2014/main" id="{DE2D81E8-1B77-9E3D-8071-CEADCC8AB159}"/>
              </a:ext>
            </a:extLst>
          </p:cNvPr>
          <p:cNvSpPr>
            <a:spLocks noGrp="1"/>
          </p:cNvSpPr>
          <p:nvPr>
            <p:ph type="sldNum" sz="quarter" idx="12"/>
          </p:nvPr>
        </p:nvSpPr>
        <p:spPr/>
        <p:txBody>
          <a:bodyPr/>
          <a:lstStyle/>
          <a:p>
            <a:fld id="{BB031200-BED1-4653-818C-32F74D7F0C11}" type="slidenum">
              <a:rPr lang="en-US" smtClean="0">
                <a:solidFill>
                  <a:srgbClr val="000000">
                    <a:lumMod val="50000"/>
                    <a:lumOff val="50000"/>
                  </a:srgbClr>
                </a:solidFill>
              </a:rPr>
              <a:pPr/>
              <a:t>5</a:t>
            </a:fld>
            <a:endParaRPr lang="en-US" dirty="0">
              <a:solidFill>
                <a:srgbClr val="000000">
                  <a:lumMod val="50000"/>
                  <a:lumOff val="50000"/>
                </a:srgbClr>
              </a:solidFill>
            </a:endParaRPr>
          </a:p>
        </p:txBody>
      </p:sp>
    </p:spTree>
    <p:extLst>
      <p:ext uri="{BB962C8B-B14F-4D97-AF65-F5344CB8AC3E}">
        <p14:creationId xmlns:p14="http://schemas.microsoft.com/office/powerpoint/2010/main" val="2388655572"/>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483C84-8314-CFB6-34A6-60D78CDE30F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11CC23A-AC26-4AE3-4AB8-F7485CBDB36D}"/>
              </a:ext>
            </a:extLst>
          </p:cNvPr>
          <p:cNvSpPr>
            <a:spLocks noGrp="1"/>
          </p:cNvSpPr>
          <p:nvPr>
            <p:ph type="title"/>
          </p:nvPr>
        </p:nvSpPr>
        <p:spPr>
          <a:xfrm>
            <a:off x="154172" y="260783"/>
            <a:ext cx="8229600" cy="1020762"/>
          </a:xfrm>
        </p:spPr>
        <p:txBody>
          <a:bodyPr>
            <a:normAutofit/>
          </a:bodyPr>
          <a:lstStyle/>
          <a:p>
            <a:r>
              <a:rPr lang="en-US" dirty="0"/>
              <a:t>Program Participants</a:t>
            </a:r>
          </a:p>
        </p:txBody>
      </p:sp>
      <p:sp>
        <p:nvSpPr>
          <p:cNvPr id="3" name="Content Placeholder 2">
            <a:extLst>
              <a:ext uri="{FF2B5EF4-FFF2-40B4-BE49-F238E27FC236}">
                <a16:creationId xmlns:a16="http://schemas.microsoft.com/office/drawing/2014/main" id="{3CB2495F-B0AA-CDA6-EB90-11CDF3B5F1FE}"/>
              </a:ext>
            </a:extLst>
          </p:cNvPr>
          <p:cNvSpPr>
            <a:spLocks noGrp="1"/>
          </p:cNvSpPr>
          <p:nvPr>
            <p:ph idx="1"/>
          </p:nvPr>
        </p:nvSpPr>
        <p:spPr>
          <a:xfrm>
            <a:off x="457200" y="1578192"/>
            <a:ext cx="8229600" cy="4525963"/>
          </a:xfrm>
        </p:spPr>
        <p:txBody>
          <a:bodyPr/>
          <a:lstStyle/>
          <a:p>
            <a:pPr marL="514350" indent="-514350">
              <a:buFont typeface="+mj-lt"/>
              <a:buAutoNum type="arabicPeriod"/>
            </a:pPr>
            <a:r>
              <a:rPr lang="en-US" sz="3200" dirty="0"/>
              <a:t>National Poverty Fellows</a:t>
            </a:r>
          </a:p>
          <a:p>
            <a:pPr marL="514350" indent="-514350">
              <a:buFont typeface="+mj-lt"/>
              <a:buAutoNum type="arabicPeriod"/>
            </a:pPr>
            <a:endParaRPr lang="en-US" sz="1200" dirty="0"/>
          </a:p>
          <a:p>
            <a:pPr marL="514350" indent="-514350">
              <a:buFont typeface="+mj-lt"/>
              <a:buAutoNum type="arabicPeriod"/>
            </a:pPr>
            <a:r>
              <a:rPr lang="en-US" sz="3200" dirty="0"/>
              <a:t>National Dissertation Awardees</a:t>
            </a:r>
          </a:p>
          <a:p>
            <a:pPr marL="514350" indent="-514350">
              <a:buFont typeface="+mj-lt"/>
              <a:buAutoNum type="arabicPeriod"/>
            </a:pPr>
            <a:endParaRPr lang="en-US" sz="1200" dirty="0"/>
          </a:p>
          <a:p>
            <a:pPr marL="514350" indent="-514350">
              <a:buFont typeface="+mj-lt"/>
              <a:buAutoNum type="arabicPeriod"/>
            </a:pPr>
            <a:r>
              <a:rPr lang="en-US" sz="3200" dirty="0"/>
              <a:t>Local IRP Dissertation Awardee</a:t>
            </a:r>
          </a:p>
          <a:p>
            <a:pPr marL="514350" indent="-514350">
              <a:buFont typeface="+mj-lt"/>
              <a:buAutoNum type="arabicPeriod"/>
            </a:pPr>
            <a:endParaRPr lang="en-US" sz="1200" dirty="0"/>
          </a:p>
          <a:p>
            <a:pPr marL="514350" indent="-514350">
              <a:buFont typeface="+mj-lt"/>
              <a:buAutoNum type="arabicPeriod"/>
            </a:pPr>
            <a:r>
              <a:rPr lang="en-US" sz="3200" dirty="0"/>
              <a:t>Competitively chosen current </a:t>
            </a:r>
            <a:r>
              <a:rPr lang="en-US" sz="3200"/>
              <a:t>PhD students </a:t>
            </a:r>
            <a:endParaRPr lang="en-US" sz="3200" dirty="0"/>
          </a:p>
          <a:p>
            <a:pPr marL="0" indent="0">
              <a:buNone/>
            </a:pPr>
            <a:endParaRPr lang="en-US" dirty="0"/>
          </a:p>
        </p:txBody>
      </p:sp>
      <p:sp>
        <p:nvSpPr>
          <p:cNvPr id="4" name="Slide Number Placeholder 3">
            <a:extLst>
              <a:ext uri="{FF2B5EF4-FFF2-40B4-BE49-F238E27FC236}">
                <a16:creationId xmlns:a16="http://schemas.microsoft.com/office/drawing/2014/main" id="{EA7AF120-56B1-7DFE-DDA5-56282989D5E0}"/>
              </a:ext>
            </a:extLst>
          </p:cNvPr>
          <p:cNvSpPr>
            <a:spLocks noGrp="1"/>
          </p:cNvSpPr>
          <p:nvPr>
            <p:ph type="sldNum" sz="quarter" idx="12"/>
          </p:nvPr>
        </p:nvSpPr>
        <p:spPr/>
        <p:txBody>
          <a:bodyPr/>
          <a:lstStyle/>
          <a:p>
            <a:fld id="{BB031200-BED1-4653-818C-32F74D7F0C11}" type="slidenum">
              <a:rPr lang="en-US" smtClean="0">
                <a:solidFill>
                  <a:srgbClr val="000000">
                    <a:lumMod val="50000"/>
                    <a:lumOff val="50000"/>
                  </a:srgbClr>
                </a:solidFill>
              </a:rPr>
              <a:pPr/>
              <a:t>6</a:t>
            </a:fld>
            <a:endParaRPr lang="en-US" dirty="0">
              <a:solidFill>
                <a:srgbClr val="000000">
                  <a:lumMod val="50000"/>
                  <a:lumOff val="50000"/>
                </a:srgbClr>
              </a:solidFill>
            </a:endParaRPr>
          </a:p>
        </p:txBody>
      </p:sp>
    </p:spTree>
    <p:extLst>
      <p:ext uri="{BB962C8B-B14F-4D97-AF65-F5344CB8AC3E}">
        <p14:creationId xmlns:p14="http://schemas.microsoft.com/office/powerpoint/2010/main" val="1998977772"/>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062E1D-5A78-9EDE-75D4-30477563996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BA229AF-1623-AF66-023F-8217DE3E72C7}"/>
              </a:ext>
            </a:extLst>
          </p:cNvPr>
          <p:cNvSpPr>
            <a:spLocks noGrp="1"/>
          </p:cNvSpPr>
          <p:nvPr>
            <p:ph type="title"/>
          </p:nvPr>
        </p:nvSpPr>
        <p:spPr>
          <a:xfrm>
            <a:off x="457200" y="491837"/>
            <a:ext cx="8229600" cy="1143002"/>
          </a:xfrm>
        </p:spPr>
        <p:txBody>
          <a:bodyPr>
            <a:normAutofit fontScale="90000"/>
          </a:bodyPr>
          <a:lstStyle/>
          <a:p>
            <a:r>
              <a:rPr lang="en-US" sz="4400" b="1" dirty="0">
                <a:solidFill>
                  <a:srgbClr val="494949"/>
                </a:solidFill>
                <a:effectLst/>
                <a:ea typeface="Times New Roman" panose="02020603050405020304" pitchFamily="18" charset="0"/>
                <a:cs typeface="Times New Roman" panose="02020603050405020304" pitchFamily="18" charset="0"/>
              </a:rPr>
              <a:t>Grant Activities</a:t>
            </a:r>
            <a:br>
              <a:rPr lang="en-US" sz="4400" b="1" dirty="0">
                <a:solidFill>
                  <a:srgbClr val="494949"/>
                </a:solidFill>
                <a:effectLst/>
                <a:ea typeface="Times New Roman" panose="02020603050405020304" pitchFamily="18" charset="0"/>
                <a:cs typeface="Times New Roman" panose="02020603050405020304" pitchFamily="18" charset="0"/>
              </a:rPr>
            </a:br>
            <a:endParaRPr lang="en-US" dirty="0"/>
          </a:p>
        </p:txBody>
      </p:sp>
      <p:sp>
        <p:nvSpPr>
          <p:cNvPr id="4" name="Slide Number Placeholder 3">
            <a:extLst>
              <a:ext uri="{FF2B5EF4-FFF2-40B4-BE49-F238E27FC236}">
                <a16:creationId xmlns:a16="http://schemas.microsoft.com/office/drawing/2014/main" id="{C9F82933-DFAB-9652-6D65-23A57685FD94}"/>
              </a:ext>
            </a:extLst>
          </p:cNvPr>
          <p:cNvSpPr>
            <a:spLocks noGrp="1"/>
          </p:cNvSpPr>
          <p:nvPr>
            <p:ph type="sldNum" sz="quarter" idx="12"/>
          </p:nvPr>
        </p:nvSpPr>
        <p:spPr/>
        <p:txBody>
          <a:bodyPr/>
          <a:lstStyle/>
          <a:p>
            <a:fld id="{BB031200-BED1-4653-818C-32F74D7F0C11}" type="slidenum">
              <a:rPr lang="en-US" smtClean="0">
                <a:solidFill>
                  <a:srgbClr val="000000">
                    <a:lumMod val="50000"/>
                    <a:lumOff val="50000"/>
                  </a:srgbClr>
                </a:solidFill>
              </a:rPr>
              <a:pPr/>
              <a:t>7</a:t>
            </a:fld>
            <a:endParaRPr lang="en-US" dirty="0">
              <a:solidFill>
                <a:srgbClr val="000000">
                  <a:lumMod val="50000"/>
                  <a:lumOff val="50000"/>
                </a:srgbClr>
              </a:solidFill>
            </a:endParaRPr>
          </a:p>
        </p:txBody>
      </p:sp>
      <p:sp>
        <p:nvSpPr>
          <p:cNvPr id="5" name="Content Placeholder 4">
            <a:extLst>
              <a:ext uri="{FF2B5EF4-FFF2-40B4-BE49-F238E27FC236}">
                <a16:creationId xmlns:a16="http://schemas.microsoft.com/office/drawing/2014/main" id="{89CE5577-BAE3-9427-4EA8-C6BCF5457BC7}"/>
              </a:ext>
            </a:extLst>
          </p:cNvPr>
          <p:cNvSpPr>
            <a:spLocks noGrp="1"/>
          </p:cNvSpPr>
          <p:nvPr>
            <p:ph idx="1"/>
          </p:nvPr>
        </p:nvSpPr>
        <p:spPr>
          <a:xfrm>
            <a:off x="420085" y="1614057"/>
            <a:ext cx="8229600" cy="4525963"/>
          </a:xfrm>
        </p:spPr>
        <p:txBody>
          <a:bodyPr/>
          <a:lstStyle/>
          <a:p>
            <a:pPr marL="0" indent="0">
              <a:buNone/>
            </a:pPr>
            <a:r>
              <a:rPr lang="en-US" sz="3800" dirty="0"/>
              <a:t>Four 2-hour virtual workshops</a:t>
            </a:r>
          </a:p>
          <a:p>
            <a:pPr lvl="1">
              <a:buFont typeface="Arial" panose="020B0604020202020204" pitchFamily="34" charset="0"/>
              <a:buChar char="•"/>
            </a:pPr>
            <a:r>
              <a:rPr lang="en-US" sz="3200" dirty="0">
                <a:solidFill>
                  <a:schemeClr val="bg2">
                    <a:lumMod val="50000"/>
                  </a:schemeClr>
                </a:solidFill>
              </a:rPr>
              <a:t>hosted by Drs. Sarah Halpern-Meekin and Marah Curtis</a:t>
            </a:r>
          </a:p>
          <a:p>
            <a:pPr lvl="1">
              <a:buFont typeface="Arial" panose="020B0604020202020204" pitchFamily="34" charset="0"/>
              <a:buChar char="•"/>
            </a:pPr>
            <a:r>
              <a:rPr lang="en-US" sz="3200" dirty="0">
                <a:solidFill>
                  <a:schemeClr val="bg2">
                    <a:lumMod val="50000"/>
                  </a:schemeClr>
                </a:solidFill>
              </a:rPr>
              <a:t>Topics identified by IRP, HHS and training participants</a:t>
            </a:r>
          </a:p>
          <a:p>
            <a:pPr lvl="1">
              <a:buFont typeface="Arial" panose="020B0604020202020204" pitchFamily="34" charset="0"/>
              <a:buChar char="•"/>
            </a:pPr>
            <a:r>
              <a:rPr lang="en-US" sz="3200" dirty="0">
                <a:solidFill>
                  <a:schemeClr val="bg2">
                    <a:lumMod val="50000"/>
                  </a:schemeClr>
                </a:solidFill>
              </a:rPr>
              <a:t>Time for participant interaction</a:t>
            </a:r>
          </a:p>
          <a:p>
            <a:pPr lvl="1">
              <a:buFont typeface="Arial" panose="020B0604020202020204" pitchFamily="34" charset="0"/>
              <a:buChar char="•"/>
            </a:pPr>
            <a:r>
              <a:rPr lang="en-US" sz="3200" dirty="0">
                <a:solidFill>
                  <a:schemeClr val="bg2">
                    <a:lumMod val="50000"/>
                  </a:schemeClr>
                </a:solidFill>
              </a:rPr>
              <a:t>Guest speakers</a:t>
            </a:r>
          </a:p>
          <a:p>
            <a:pPr marL="0" marR="0" indent="0">
              <a:buNone/>
            </a:pPr>
            <a:endParaRPr lang="en-US" sz="1400" dirty="0">
              <a:effectLst/>
            </a:endParaRPr>
          </a:p>
        </p:txBody>
      </p:sp>
      <p:sp>
        <p:nvSpPr>
          <p:cNvPr id="6" name="Straight Connector 5">
            <a:extLst>
              <a:ext uri="{FF2B5EF4-FFF2-40B4-BE49-F238E27FC236}">
                <a16:creationId xmlns:a16="http://schemas.microsoft.com/office/drawing/2014/main" id="{87364C21-A6A9-EAE0-FE90-57C49A3E7903}"/>
              </a:ext>
            </a:extLst>
          </p:cNvPr>
          <p:cNvSpPr/>
          <p:nvPr/>
        </p:nvSpPr>
        <p:spPr>
          <a:xfrm>
            <a:off x="6195059" y="6966296"/>
            <a:ext cx="6492239" cy="0"/>
          </a:xfrm>
          <a:prstGeom prst="line">
            <a:avLst/>
          </a:prstGeom>
        </p:spPr>
        <p:style>
          <a:lnRef idx="1">
            <a:schemeClr val="accent1">
              <a:tint val="50000"/>
              <a:hueOff val="0"/>
              <a:satOff val="0"/>
              <a:lumOff val="0"/>
              <a:alphaOff val="0"/>
            </a:schemeClr>
          </a:lnRef>
          <a:fillRef idx="0">
            <a:schemeClr val="accent1">
              <a:hueOff val="0"/>
              <a:satOff val="0"/>
              <a:lumOff val="0"/>
              <a:alphaOff val="0"/>
            </a:schemeClr>
          </a:fillRef>
          <a:effectRef idx="1">
            <a:schemeClr val="accent1">
              <a:hueOff val="0"/>
              <a:satOff val="0"/>
              <a:lumOff val="0"/>
              <a:alphaOff val="0"/>
            </a:schemeClr>
          </a:effectRef>
          <a:fontRef idx="minor">
            <a:schemeClr val="tx1">
              <a:hueOff val="0"/>
              <a:satOff val="0"/>
              <a:lumOff val="0"/>
              <a:alphaOff val="0"/>
            </a:schemeClr>
          </a:fontRef>
        </p:style>
        <p:txBody>
          <a:bodyPr/>
          <a:lstStyle/>
          <a:p>
            <a:endParaRPr lang="en-US"/>
          </a:p>
        </p:txBody>
      </p:sp>
    </p:spTree>
    <p:extLst>
      <p:ext uri="{BB962C8B-B14F-4D97-AF65-F5344CB8AC3E}">
        <p14:creationId xmlns:p14="http://schemas.microsoft.com/office/powerpoint/2010/main" val="2482554717"/>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E6EB2C-BED9-DF77-D0E9-BB4D7C840C2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5D6140-D9CD-6C24-E2A6-504DF8A969E9}"/>
              </a:ext>
            </a:extLst>
          </p:cNvPr>
          <p:cNvSpPr>
            <a:spLocks noGrp="1"/>
          </p:cNvSpPr>
          <p:nvPr>
            <p:ph type="title"/>
          </p:nvPr>
        </p:nvSpPr>
        <p:spPr>
          <a:xfrm>
            <a:off x="454721" y="304800"/>
            <a:ext cx="8229600" cy="1020762"/>
          </a:xfrm>
        </p:spPr>
        <p:txBody>
          <a:bodyPr>
            <a:normAutofit/>
          </a:bodyPr>
          <a:lstStyle/>
          <a:p>
            <a:r>
              <a:rPr lang="en-US" sz="4000" dirty="0"/>
              <a:t>Logistics of the Application Process</a:t>
            </a:r>
          </a:p>
        </p:txBody>
      </p:sp>
      <p:sp>
        <p:nvSpPr>
          <p:cNvPr id="4" name="Slide Number Placeholder 3">
            <a:extLst>
              <a:ext uri="{FF2B5EF4-FFF2-40B4-BE49-F238E27FC236}">
                <a16:creationId xmlns:a16="http://schemas.microsoft.com/office/drawing/2014/main" id="{18F6F25F-803C-C262-E35A-AE2C5114D4C0}"/>
              </a:ext>
            </a:extLst>
          </p:cNvPr>
          <p:cNvSpPr>
            <a:spLocks noGrp="1"/>
          </p:cNvSpPr>
          <p:nvPr>
            <p:ph type="sldNum" sz="quarter" idx="12"/>
          </p:nvPr>
        </p:nvSpPr>
        <p:spPr/>
        <p:txBody>
          <a:bodyPr/>
          <a:lstStyle/>
          <a:p>
            <a:fld id="{BB031200-BED1-4653-818C-32F74D7F0C11}" type="slidenum">
              <a:rPr lang="en-US" smtClean="0">
                <a:solidFill>
                  <a:srgbClr val="000000">
                    <a:lumMod val="50000"/>
                    <a:lumOff val="50000"/>
                  </a:srgbClr>
                </a:solidFill>
              </a:rPr>
              <a:pPr/>
              <a:t>8</a:t>
            </a:fld>
            <a:endParaRPr lang="en-US" dirty="0">
              <a:solidFill>
                <a:srgbClr val="000000">
                  <a:lumMod val="50000"/>
                  <a:lumOff val="50000"/>
                </a:srgbClr>
              </a:solidFill>
            </a:endParaRPr>
          </a:p>
        </p:txBody>
      </p:sp>
      <p:sp>
        <p:nvSpPr>
          <p:cNvPr id="9" name="Content Placeholder 8">
            <a:extLst>
              <a:ext uri="{FF2B5EF4-FFF2-40B4-BE49-F238E27FC236}">
                <a16:creationId xmlns:a16="http://schemas.microsoft.com/office/drawing/2014/main" id="{EA49E9F0-D083-379A-B210-842A3372FF8F}"/>
              </a:ext>
            </a:extLst>
          </p:cNvPr>
          <p:cNvSpPr>
            <a:spLocks noGrp="1"/>
          </p:cNvSpPr>
          <p:nvPr>
            <p:ph idx="1"/>
          </p:nvPr>
        </p:nvSpPr>
        <p:spPr>
          <a:xfrm>
            <a:off x="428140" y="1500999"/>
            <a:ext cx="8229600" cy="4525963"/>
          </a:xfrm>
        </p:spPr>
        <p:txBody>
          <a:bodyPr/>
          <a:lstStyle/>
          <a:p>
            <a:pPr marL="514350" indent="-514350">
              <a:buFont typeface="+mj-lt"/>
              <a:buAutoNum type="arabicPeriod"/>
            </a:pPr>
            <a:r>
              <a:rPr lang="en-US" dirty="0"/>
              <a:t>Be enrolled in a Ph.D. program in the 2025-2026 academic year at a US university other than UW-Madison</a:t>
            </a:r>
          </a:p>
          <a:p>
            <a:pPr marL="514350" indent="-514350">
              <a:buFont typeface="+mj-lt"/>
              <a:buAutoNum type="arabicPeriod"/>
            </a:pPr>
            <a:r>
              <a:rPr lang="en-US" dirty="0"/>
              <a:t>Show a demonstrated interest in poverty research</a:t>
            </a:r>
          </a:p>
          <a:p>
            <a:pPr marL="514350" indent="-514350">
              <a:buFont typeface="+mj-lt"/>
              <a:buAutoNum type="arabicPeriod" startAt="3"/>
            </a:pPr>
            <a:r>
              <a:rPr lang="en-US" dirty="0"/>
              <a:t>Either:</a:t>
            </a:r>
          </a:p>
          <a:p>
            <a:pPr marL="914400" lvl="1" indent="-514350">
              <a:buFont typeface="+mj-lt"/>
              <a:buAutoNum type="alphaLcPeriod"/>
            </a:pPr>
            <a:r>
              <a:rPr lang="en-US" dirty="0"/>
              <a:t>Be at a </a:t>
            </a:r>
            <a:r>
              <a:rPr lang="en-US" dirty="0">
                <a:hlinkClick r:id="rId3"/>
              </a:rPr>
              <a:t>Non-R1 university </a:t>
            </a:r>
            <a:r>
              <a:rPr lang="en-US" dirty="0"/>
              <a:t>or</a:t>
            </a:r>
          </a:p>
          <a:p>
            <a:pPr marL="914400" lvl="1" indent="-514350">
              <a:buFont typeface="+mj-lt"/>
              <a:buAutoNum type="alphaLcPeriod" startAt="2"/>
            </a:pPr>
            <a:r>
              <a:rPr lang="en-US" dirty="0"/>
              <a:t>Meet the economically disadvantaged definition</a:t>
            </a:r>
            <a:endParaRPr lang="en-US" b="1" dirty="0"/>
          </a:p>
        </p:txBody>
      </p:sp>
    </p:spTree>
    <p:extLst>
      <p:ext uri="{BB962C8B-B14F-4D97-AF65-F5344CB8AC3E}">
        <p14:creationId xmlns:p14="http://schemas.microsoft.com/office/powerpoint/2010/main" val="4180376325"/>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E4C625-F661-35E4-94FD-AE80831450B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759AC9-176C-DABC-8CDD-FF46826933A2}"/>
              </a:ext>
            </a:extLst>
          </p:cNvPr>
          <p:cNvSpPr>
            <a:spLocks noGrp="1"/>
          </p:cNvSpPr>
          <p:nvPr>
            <p:ph type="title"/>
          </p:nvPr>
        </p:nvSpPr>
        <p:spPr>
          <a:xfrm>
            <a:off x="454721" y="304800"/>
            <a:ext cx="8229600" cy="1020762"/>
          </a:xfrm>
        </p:spPr>
        <p:txBody>
          <a:bodyPr>
            <a:normAutofit/>
          </a:bodyPr>
          <a:lstStyle/>
          <a:p>
            <a:r>
              <a:rPr lang="en-US" sz="4000" dirty="0"/>
              <a:t>Application Process: Funding</a:t>
            </a:r>
          </a:p>
        </p:txBody>
      </p:sp>
      <p:sp>
        <p:nvSpPr>
          <p:cNvPr id="4" name="Slide Number Placeholder 3">
            <a:extLst>
              <a:ext uri="{FF2B5EF4-FFF2-40B4-BE49-F238E27FC236}">
                <a16:creationId xmlns:a16="http://schemas.microsoft.com/office/drawing/2014/main" id="{79764BE1-24E6-A0F2-8C0C-6EDEE57432A7}"/>
              </a:ext>
            </a:extLst>
          </p:cNvPr>
          <p:cNvSpPr>
            <a:spLocks noGrp="1"/>
          </p:cNvSpPr>
          <p:nvPr>
            <p:ph type="sldNum" sz="quarter" idx="12"/>
          </p:nvPr>
        </p:nvSpPr>
        <p:spPr/>
        <p:txBody>
          <a:bodyPr/>
          <a:lstStyle/>
          <a:p>
            <a:fld id="{BB031200-BED1-4653-818C-32F74D7F0C11}" type="slidenum">
              <a:rPr lang="en-US" smtClean="0">
                <a:solidFill>
                  <a:srgbClr val="000000">
                    <a:lumMod val="50000"/>
                    <a:lumOff val="50000"/>
                  </a:srgbClr>
                </a:solidFill>
              </a:rPr>
              <a:pPr/>
              <a:t>9</a:t>
            </a:fld>
            <a:endParaRPr lang="en-US" dirty="0">
              <a:solidFill>
                <a:srgbClr val="000000">
                  <a:lumMod val="50000"/>
                  <a:lumOff val="50000"/>
                </a:srgbClr>
              </a:solidFill>
            </a:endParaRPr>
          </a:p>
        </p:txBody>
      </p:sp>
      <p:sp>
        <p:nvSpPr>
          <p:cNvPr id="9" name="Content Placeholder 8">
            <a:extLst>
              <a:ext uri="{FF2B5EF4-FFF2-40B4-BE49-F238E27FC236}">
                <a16:creationId xmlns:a16="http://schemas.microsoft.com/office/drawing/2014/main" id="{831A0475-B057-4406-0E47-1608A5FCE5CE}"/>
              </a:ext>
            </a:extLst>
          </p:cNvPr>
          <p:cNvSpPr>
            <a:spLocks noGrp="1"/>
          </p:cNvSpPr>
          <p:nvPr>
            <p:ph idx="1"/>
          </p:nvPr>
        </p:nvSpPr>
        <p:spPr>
          <a:xfrm>
            <a:off x="454721" y="1766459"/>
            <a:ext cx="8229600" cy="4525963"/>
          </a:xfrm>
        </p:spPr>
        <p:txBody>
          <a:bodyPr/>
          <a:lstStyle/>
          <a:p>
            <a:r>
              <a:rPr lang="en-US" sz="3100" dirty="0"/>
              <a:t>10 current students selected </a:t>
            </a:r>
          </a:p>
          <a:p>
            <a:r>
              <a:rPr lang="en-US" sz="3100" dirty="0"/>
              <a:t>$500 honorarium for participation in 4 trainings:</a:t>
            </a:r>
          </a:p>
          <a:p>
            <a:pPr lvl="1" fontAlgn="base">
              <a:buFont typeface="Arial" panose="020B0604020202020204" pitchFamily="34" charset="0"/>
              <a:buChar char="•"/>
            </a:pPr>
            <a:r>
              <a:rPr lang="en-US" b="0" i="0" dirty="0">
                <a:solidFill>
                  <a:srgbClr val="333333"/>
                </a:solidFill>
                <a:effectLst/>
                <a:latin typeface="var(--uwCopyFont)"/>
              </a:rPr>
              <a:t>Friday, October </a:t>
            </a:r>
            <a:r>
              <a:rPr lang="en-US" dirty="0">
                <a:solidFill>
                  <a:srgbClr val="333333"/>
                </a:solidFill>
                <a:latin typeface="var(--uwCopyFont)"/>
              </a:rPr>
              <a:t>17</a:t>
            </a:r>
            <a:r>
              <a:rPr lang="en-US" b="0" i="0" dirty="0">
                <a:solidFill>
                  <a:srgbClr val="333333"/>
                </a:solidFill>
                <a:effectLst/>
                <a:latin typeface="var(--uwCopyFont)"/>
              </a:rPr>
              <a:t> 1:30</a:t>
            </a:r>
            <a:r>
              <a:rPr lang="en-US" b="1" i="0" dirty="0">
                <a:solidFill>
                  <a:srgbClr val="333333"/>
                </a:solidFill>
                <a:effectLst/>
                <a:latin typeface="inherit"/>
              </a:rPr>
              <a:t>–</a:t>
            </a:r>
            <a:r>
              <a:rPr lang="en-US" b="0" i="0" dirty="0">
                <a:solidFill>
                  <a:srgbClr val="333333"/>
                </a:solidFill>
                <a:effectLst/>
                <a:latin typeface="var(--uwCopyFont)"/>
              </a:rPr>
              <a:t>3:30 CT</a:t>
            </a:r>
          </a:p>
          <a:p>
            <a:pPr lvl="1" fontAlgn="base">
              <a:buFont typeface="Arial" panose="020B0604020202020204" pitchFamily="34" charset="0"/>
              <a:buChar char="•"/>
            </a:pPr>
            <a:r>
              <a:rPr lang="en-US" b="0" i="0" dirty="0">
                <a:solidFill>
                  <a:srgbClr val="333333"/>
                </a:solidFill>
                <a:effectLst/>
                <a:latin typeface="var(--uwCopyFont)"/>
              </a:rPr>
              <a:t>Friday, December 12 1:30</a:t>
            </a:r>
            <a:r>
              <a:rPr lang="en-US" b="1" i="0" dirty="0">
                <a:solidFill>
                  <a:srgbClr val="333333"/>
                </a:solidFill>
                <a:effectLst/>
                <a:latin typeface="inherit"/>
              </a:rPr>
              <a:t>–</a:t>
            </a:r>
            <a:r>
              <a:rPr lang="en-US" b="0" i="0" dirty="0">
                <a:solidFill>
                  <a:srgbClr val="333333"/>
                </a:solidFill>
                <a:effectLst/>
                <a:latin typeface="var(--uwCopyFont)"/>
              </a:rPr>
              <a:t>3:30 CT</a:t>
            </a:r>
          </a:p>
          <a:p>
            <a:pPr lvl="1" fontAlgn="base">
              <a:buFont typeface="Arial" panose="020B0604020202020204" pitchFamily="34" charset="0"/>
              <a:buChar char="•"/>
            </a:pPr>
            <a:r>
              <a:rPr lang="en-US" b="0" i="0" dirty="0">
                <a:solidFill>
                  <a:srgbClr val="333333"/>
                </a:solidFill>
                <a:effectLst/>
                <a:latin typeface="var(--uwCopyFont)"/>
              </a:rPr>
              <a:t>Friday, February 20 1:30</a:t>
            </a:r>
            <a:r>
              <a:rPr lang="en-US" b="1" i="0" dirty="0">
                <a:solidFill>
                  <a:srgbClr val="333333"/>
                </a:solidFill>
                <a:effectLst/>
                <a:latin typeface="inherit"/>
              </a:rPr>
              <a:t>–</a:t>
            </a:r>
            <a:r>
              <a:rPr lang="en-US" b="0" i="0" dirty="0">
                <a:solidFill>
                  <a:srgbClr val="333333"/>
                </a:solidFill>
                <a:effectLst/>
                <a:latin typeface="var(--uwCopyFont)"/>
              </a:rPr>
              <a:t>3:30 CT</a:t>
            </a:r>
          </a:p>
          <a:p>
            <a:pPr lvl="1" fontAlgn="base">
              <a:buFont typeface="Arial" panose="020B0604020202020204" pitchFamily="34" charset="0"/>
              <a:buChar char="•"/>
            </a:pPr>
            <a:r>
              <a:rPr lang="en-US" b="0" i="0" dirty="0">
                <a:solidFill>
                  <a:srgbClr val="333333"/>
                </a:solidFill>
                <a:effectLst/>
                <a:latin typeface="var(--uwCopyFont)"/>
              </a:rPr>
              <a:t>Friday, April 24 1:30</a:t>
            </a:r>
            <a:r>
              <a:rPr lang="en-US" b="1" i="0" dirty="0">
                <a:solidFill>
                  <a:srgbClr val="333333"/>
                </a:solidFill>
                <a:effectLst/>
                <a:latin typeface="inherit"/>
              </a:rPr>
              <a:t>–</a:t>
            </a:r>
            <a:r>
              <a:rPr lang="en-US" b="0" i="0" dirty="0">
                <a:solidFill>
                  <a:srgbClr val="333333"/>
                </a:solidFill>
                <a:effectLst/>
                <a:latin typeface="var(--uwCopyFont)"/>
              </a:rPr>
              <a:t>3:30 CT</a:t>
            </a:r>
          </a:p>
          <a:p>
            <a:endParaRPr lang="en-US" sz="2400" dirty="0"/>
          </a:p>
        </p:txBody>
      </p:sp>
    </p:spTree>
    <p:extLst>
      <p:ext uri="{BB962C8B-B14F-4D97-AF65-F5344CB8AC3E}">
        <p14:creationId xmlns:p14="http://schemas.microsoft.com/office/powerpoint/2010/main" val="2163881743"/>
      </p:ext>
    </p:ext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11.0&quot;&gt;&lt;object type=&quot;1&quot; unique_id=&quot;10001&quot;&gt;&lt;object type=&quot;2&quot; unique_id=&quot;10041&quot;&gt;&lt;object type=&quot;3&quot; unique_id=&quot;10042&quot;&gt;&lt;property id=&quot;20148&quot; value=&quot;5&quot;/&gt;&lt;property id=&quot;20300&quot; value=&quot;Slide 1 - &amp;quot;   Employment Services for Noncustodial Parents:  Implementation Findings from the Child Support Noncustodial Paren&quot;/&gt;&lt;property id=&quot;20307&quot; value=&quot;515&quot;/&gt;&lt;/object&gt;&lt;object type=&quot;3&quot; unique_id=&quot;10043&quot;&gt;&lt;property id=&quot;20148&quot; value=&quot;5&quot;/&gt;&lt;property id=&quot;20300&quot; value=&quot;Slide 2 - &amp;quot;Acknowledgements&amp;quot;&quot;/&gt;&lt;property id=&quot;20307&quot; value=&quot;513&quot;/&gt;&lt;/object&gt;&lt;object type=&quot;3&quot; unique_id=&quot;10044&quot;&gt;&lt;property id=&quot;20148&quot; value=&quot;5&quot;/&gt;&lt;property id=&quot;20300&quot; value=&quot;Slide 3 - &amp;quot;Overview&amp;quot;&quot;/&gt;&lt;property id=&quot;20307&quot; value=&quot;514&quot;/&gt;&lt;/object&gt;&lt;object type=&quot;3&quot; unique_id=&quot;10045&quot;&gt;&lt;property id=&quot;20148&quot; value=&quot;5&quot;/&gt;&lt;property id=&quot;20300&quot; value=&quot;Slide 4&quot;/&gt;&lt;property id=&quot;20307&quot; value=&quot;537&quot;/&gt;&lt;/object&gt;&lt;object type=&quot;3&quot; unique_id=&quot;10046&quot;&gt;&lt;property id=&quot;20148&quot; value=&quot;5&quot;/&gt;&lt;property id=&quot;20300&quot; value=&quot;Slide 5 - &amp;quot;Background&amp;quot;&quot;/&gt;&lt;property id=&quot;20307&quot; value=&quot;516&quot;/&gt;&lt;/object&gt;&lt;object type=&quot;3&quot; unique_id=&quot;10047&quot;&gt;&lt;property id=&quot;20148&quot; value=&quot;5&quot;/&gt;&lt;property id=&quot;20300&quot; value=&quot;Slide 6 - &amp;quot;Background&amp;quot;&quot;/&gt;&lt;property id=&quot;20307&quot; value=&quot;517&quot;/&gt;&lt;/object&gt;&lt;object type=&quot;3&quot; unique_id=&quot;10048&quot;&gt;&lt;property id=&quot;20148&quot; value=&quot;5&quot;/&gt;&lt;property id=&quot;20300&quot; value=&quot;Slide 7 - &amp;quot;Evaluation Components and Study Goals&amp;quot;&quot;/&gt;&lt;property id=&quot;20307&quot; value=&quot;520&quot;/&gt;&lt;/object&gt;&lt;object type=&quot;3&quot; unique_id=&quot;10049&quot;&gt;&lt;property id=&quot;20148&quot; value=&quot;5&quot;/&gt;&lt;property id=&quot;20300&quot; value=&quot;Slide 8 - &amp;quot;Data Sources&amp;quot;&quot;/&gt;&lt;property id=&quot;20307&quot; value=&quot;563&quot;/&gt;&lt;/object&gt;&lt;object type=&quot;3&quot; unique_id=&quot;10050&quot;&gt;&lt;property id=&quot;20148&quot; value=&quot;5&quot;/&gt;&lt;property id=&quot;20300&quot; value=&quot;Slide 9 - &amp;quot;Implementation Sites&amp;quot;&quot;/&gt;&lt;property id=&quot;20307&quot; value=&quot;518&quot;/&gt;&lt;/object&gt;&lt;object type=&quot;3&quot; unique_id=&quot;10051&quot;&gt;&lt;property id=&quot;20148&quot; value=&quot;5&quot;/&gt;&lt;property id=&quot;20300&quot; value=&quot;Slide 10 - &amp;quot;Program Model: Key Elements&amp;quot;&quot;/&gt;&lt;property id=&quot;20307&quot; value=&quot;519&quot;/&gt;&lt;/object&gt;&lt;object type=&quot;3&quot; unique_id=&quot;10052&quot;&gt;&lt;property id=&quot;20148&quot; value=&quot;5&quot;/&gt;&lt;property id=&quot;20300&quot; value=&quot;Slide 11&quot;/&gt;&lt;property id=&quot;20307&quot; value=&quot;538&quot;/&gt;&lt;/object&gt;&lt;object type=&quot;3&quot; unique_id=&quot;10053&quot;&gt;&lt;property id=&quot;20148&quot; value=&quot;5&quot;/&gt;&lt;property id=&quot;20300&quot; value=&quot;Slide 12 - &amp;quot;Participant Characteristics&amp;quot;&quot;/&gt;&lt;property id=&quot;20307&quot; value=&quot;528&quot;/&gt;&lt;/object&gt;&lt;object type=&quot;3&quot; unique_id=&quot;10054&quot;&gt;&lt;property id=&quot;20148&quot; value=&quot;5&quot;/&gt;&lt;property id=&quot;20300&quot; value=&quot;Slide 13 - &amp;quot;Employment, Earnings, and Child Support&amp;quot;&quot;/&gt;&lt;property id=&quot;20307&quot; value=&quot;527&quot;/&gt;&lt;/object&gt;&lt;object type=&quot;3&quot; unique_id=&quot;10055&quot;&gt;&lt;property id=&quot;20148&quot; value=&quot;5&quot;/&gt;&lt;property id=&quot;20300&quot; value=&quot;Slide 14 - &amp;quot;Challenging Caseload&amp;quot;&quot;/&gt;&lt;property id=&quot;20307&quot; value=&quot;530&quot;/&gt;&lt;/object&gt;&lt;object type=&quot;3&quot; unique_id=&quot;10056&quot;&gt;&lt;property id=&quot;20148&quot; value=&quot;5&quot;/&gt;&lt;property id=&quot;20300&quot; value=&quot;Slide 15&quot;/&gt;&lt;property id=&quot;20307&quot; value=&quot;539&quot;/&gt;&lt;/object&gt;&lt;object type=&quot;3&quot; unique_id=&quot;10057&quot;&gt;&lt;property id=&quot;20148&quot; value=&quot;5&quot;/&gt;&lt;property id=&quot;20300&quot; value=&quot;Slide 16 - &amp;quot;Employment Services for CSPED Participants&amp;quot;&quot;/&gt;&lt;property id=&quot;20307&quot; value=&quot;532&quot;/&gt;&lt;/object&gt;&lt;object type=&quot;3&quot; unique_id=&quot;10058&quot;&gt;&lt;property id=&quot;20148&quot; value=&quot;5&quot;/&gt;&lt;property id=&quot;20300&quot; value=&quot;Slide 17 - &amp;quot;Employment Service Dosage&amp;quot;&quot;/&gt;&lt;property id=&quot;20307&quot; value=&quot;533&quot;/&gt;&lt;/object&gt;&lt;object type=&quot;3&quot; unique_id=&quot;10059&quot;&gt;&lt;property id=&quot;20148&quot; value=&quot;5&quot;/&gt;&lt;property id=&quot;20300&quot; value=&quot;Slide 18 - &amp;quot;Incentives and Work Supports&amp;quot;&quot;/&gt;&lt;property id=&quot;20307&quot; value=&quot;534&quot;/&gt;&lt;/object&gt;&lt;object type=&quot;3&quot; unique_id=&quot;10060&quot;&gt;&lt;property id=&quot;20148&quot; value=&quot;5&quot;/&gt;&lt;property id=&quot;20300&quot; value=&quot;Slide 19&quot;/&gt;&lt;property id=&quot;20307&quot; value=&quot;540&quot;/&gt;&lt;/object&gt;&lt;object type=&quot;3&quot; unique_id=&quot;10061&quot;&gt;&lt;property id=&quot;20148&quot; value=&quot;5&quot;/&gt;&lt;property id=&quot;20300&quot; value=&quot;Slide 20 - &amp;quot;Trust and Relationship-Building&amp;quot;&quot;/&gt;&lt;property id=&quot;20307&quot; value=&quot;557&quot;/&gt;&lt;/object&gt;&lt;object type=&quot;3&quot; unique_id=&quot;10062&quot;&gt;&lt;property id=&quot;20148&quot; value=&quot;5&quot;/&gt;&lt;property id=&quot;20300&quot; value=&quot;Slide 21 - &amp;quot;Attaining Buy-In&amp;quot;&quot;/&gt;&lt;property id=&quot;20307&quot; value=&quot;559&quot;/&gt;&lt;/object&gt;&lt;object type=&quot;3&quot; unique_id=&quot;10063&quot;&gt;&lt;property id=&quot;20148&quot; value=&quot;5&quot;/&gt;&lt;property id=&quot;20300&quot; value=&quot;Slide 22 - &amp;quot;Multiple Complex Barriers to Employment&amp;quot;&quot;/&gt;&lt;property id=&quot;20307&quot; value=&quot;555&quot;/&gt;&lt;/object&gt;&lt;object type=&quot;3&quot; unique_id=&quot;10064&quot;&gt;&lt;property id=&quot;20148&quot; value=&quot;5&quot;/&gt;&lt;property id=&quot;20300&quot; value=&quot;Slide 23 - &amp;quot;Criminal Backgrounds&amp;quot;&quot;/&gt;&lt;property id=&quot;20307&quot; value=&quot;558&quot;/&gt;&lt;/object&gt;&lt;object type=&quot;3&quot; unique_id=&quot;10065&quot;&gt;&lt;property id=&quot;20148&quot; value=&quot;5&quot;/&gt;&lt;property id=&quot;20300&quot; value=&quot;Slide 24 - &amp;quot;The Crucial Role of Staffing and Collaboration&amp;quot;&quot;/&gt;&lt;property id=&quot;20307&quot; value=&quot;560&quot;/&gt;&lt;/object&gt;&lt;object type=&quot;3&quot; unique_id=&quot;10066&quot;&gt;&lt;property id=&quot;20148&quot; value=&quot;5&quot;/&gt;&lt;property id=&quot;20300&quot; value=&quot;Slide 25 - &amp;quot;The Crucial Role of Staffing and Collaboration (2)&amp;quot;&quot;/&gt;&lt;property id=&quot;20307&quot; value=&quot;561&quot;/&gt;&lt;/object&gt;&lt;object type=&quot;3&quot; unique_id=&quot;10067&quot;&gt;&lt;property id=&quot;20148&quot; value=&quot;5&quot;/&gt;&lt;property id=&quot;20300&quot; value=&quot;Slide 26 - &amp;quot;In Conclusion&amp;quot;&quot;/&gt;&lt;property id=&quot;20307&quot; value=&quot;564&quot;/&gt;&lt;/object&gt;&lt;object type=&quot;3&quot; unique_id=&quot;10068&quot;&gt;&lt;property id=&quot;20148&quot; value=&quot;5&quot;/&gt;&lt;property id=&quot;20300&quot; value=&quot;Slide 27&quot;/&gt;&lt;property id=&quot;20307&quot; value=&quot;562&quot;/&gt;&lt;/object&gt;&lt;/object&gt;&lt;object type=&quot;8&quot; unique_id=&quot;10097&quot;&gt;&lt;/object&gt;&lt;/object&gt;&lt;/database&gt;"/>
  <p:tag name="MMPROD_NEXTUNIQUEID" val="10010"/>
  <p:tag name="SECTOMILLISECCONVERTED" val="1"/>
</p:tagLst>
</file>

<file path=ppt/theme/theme1.xml><?xml version="1.0" encoding="utf-8"?>
<a:theme xmlns:a="http://schemas.openxmlformats.org/drawingml/2006/main" name="IRP-PPT-Template-nopic3">
  <a:themeElements>
    <a:clrScheme name="UW secondary colors">
      <a:dk1>
        <a:srgbClr val="000000"/>
      </a:dk1>
      <a:lt1>
        <a:sysClr val="window" lastClr="FFFFFF"/>
      </a:lt1>
      <a:dk2>
        <a:srgbClr val="5E5E5E"/>
      </a:dk2>
      <a:lt2>
        <a:srgbClr val="DDDDDD"/>
      </a:lt2>
      <a:accent1>
        <a:srgbClr val="6B9999"/>
      </a:accent1>
      <a:accent2>
        <a:srgbClr val="97B85F"/>
      </a:accent2>
      <a:accent3>
        <a:srgbClr val="FF8000"/>
      </a:accent3>
      <a:accent4>
        <a:srgbClr val="737373"/>
      </a:accent4>
      <a:accent5>
        <a:srgbClr val="FFBF06"/>
      </a:accent5>
      <a:accent6>
        <a:srgbClr val="DA004C"/>
      </a:accent6>
      <a:hlink>
        <a:srgbClr val="386666"/>
      </a:hlink>
      <a:folHlink>
        <a:srgbClr val="386666"/>
      </a:folHlink>
    </a:clrScheme>
    <a:fontScheme name="Lato">
      <a:majorFont>
        <a:latin typeface="Lato"/>
        <a:ea typeface=""/>
        <a:cs typeface=""/>
      </a:majorFont>
      <a:minorFont>
        <a:latin typeface="Lato"/>
        <a:ea typeface=""/>
        <a:cs typeface=""/>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IRP Template_Lato.potx [Read-Only]" id="{373E11EE-F03C-4FC3-B6C4-80E7EDAB0F03}" vid="{1F030EAB-A165-4A6D-BD8C-33417B3C7C6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2019-IRP-PPT-Template</Template>
  <TotalTime>1727</TotalTime>
  <Words>2636</Words>
  <Application>Microsoft Office PowerPoint</Application>
  <PresentationFormat>On-screen Show (4:3)</PresentationFormat>
  <Paragraphs>330</Paragraphs>
  <Slides>14</Slides>
  <Notes>14</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14</vt:i4>
      </vt:variant>
    </vt:vector>
  </HeadingPairs>
  <TitlesOfParts>
    <vt:vector size="26" baseType="lpstr">
      <vt:lpstr>Arial</vt:lpstr>
      <vt:lpstr>Calibri</vt:lpstr>
      <vt:lpstr>Corbel</vt:lpstr>
      <vt:lpstr>Courier New</vt:lpstr>
      <vt:lpstr>Helvetica Neue</vt:lpstr>
      <vt:lpstr>inherit</vt:lpstr>
      <vt:lpstr>Lato</vt:lpstr>
      <vt:lpstr>Red Hat Text</vt:lpstr>
      <vt:lpstr>Symbol</vt:lpstr>
      <vt:lpstr>Times New Roman</vt:lpstr>
      <vt:lpstr>var(--uwCopyFont)</vt:lpstr>
      <vt:lpstr>IRP-PPT-Template-nopic3</vt:lpstr>
      <vt:lpstr>Professional Development Training Series </vt:lpstr>
      <vt:lpstr>Welcome</vt:lpstr>
      <vt:lpstr>Agenda</vt:lpstr>
      <vt:lpstr>Institute for Research on Poverty </vt:lpstr>
      <vt:lpstr>Program Goals</vt:lpstr>
      <vt:lpstr>Program Participants</vt:lpstr>
      <vt:lpstr>Grant Activities </vt:lpstr>
      <vt:lpstr>Logistics of the Application Process</vt:lpstr>
      <vt:lpstr>Application Process: Funding</vt:lpstr>
      <vt:lpstr>Application Process: Application</vt:lpstr>
      <vt:lpstr>Application Process: Timeline</vt:lpstr>
      <vt:lpstr>Application Resources</vt:lpstr>
      <vt:lpstr>Q &amp; A</vt:lpstr>
      <vt:lpstr>Wrap up &amp; closing</vt:lpstr>
    </vt:vector>
  </TitlesOfParts>
  <Company>Univ of Wisc-Madison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dc:title>
  <dc:creator>Rebecca Jourdan Schwei</dc:creator>
  <cp:lastModifiedBy>Rebecca Jourdan Schwei</cp:lastModifiedBy>
  <cp:revision>271</cp:revision>
  <cp:lastPrinted>2019-03-12T19:31:09Z</cp:lastPrinted>
  <dcterms:created xsi:type="dcterms:W3CDTF">2023-10-05T16:01:37Z</dcterms:created>
  <dcterms:modified xsi:type="dcterms:W3CDTF">2025-04-11T17:38:15Z</dcterms:modified>
</cp:coreProperties>
</file>