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1" r:id="rId1"/>
  </p:sldMasterIdLst>
  <p:notesMasterIdLst>
    <p:notesMasterId r:id="rId25"/>
  </p:notesMasterIdLst>
  <p:handoutMasterIdLst>
    <p:handoutMasterId r:id="rId26"/>
  </p:handoutMasterIdLst>
  <p:sldIdLst>
    <p:sldId id="256" r:id="rId2"/>
    <p:sldId id="318" r:id="rId3"/>
    <p:sldId id="258" r:id="rId4"/>
    <p:sldId id="303" r:id="rId5"/>
    <p:sldId id="304" r:id="rId6"/>
    <p:sldId id="319" r:id="rId7"/>
    <p:sldId id="259" r:id="rId8"/>
    <p:sldId id="300" r:id="rId9"/>
    <p:sldId id="307" r:id="rId10"/>
    <p:sldId id="308" r:id="rId11"/>
    <p:sldId id="309" r:id="rId12"/>
    <p:sldId id="310" r:id="rId13"/>
    <p:sldId id="311" r:id="rId14"/>
    <p:sldId id="312" r:id="rId15"/>
    <p:sldId id="314" r:id="rId16"/>
    <p:sldId id="313" r:id="rId17"/>
    <p:sldId id="276" r:id="rId18"/>
    <p:sldId id="301" r:id="rId19"/>
    <p:sldId id="315" r:id="rId20"/>
    <p:sldId id="316" r:id="rId21"/>
    <p:sldId id="317" r:id="rId22"/>
    <p:sldId id="270" r:id="rId23"/>
    <p:sldId id="271" r:id="rId24"/>
  </p:sldIdLst>
  <p:sldSz cx="9144000" cy="6858000" type="screen4x3"/>
  <p:notesSz cx="7010400" cy="92964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87" userDrawn="1">
          <p15:clr>
            <a:srgbClr val="A4A3A4"/>
          </p15:clr>
        </p15:guide>
        <p15:guide id="3" orient="horz" pos="2928" userDrawn="1">
          <p15:clr>
            <a:srgbClr val="A4A3A4"/>
          </p15:clr>
        </p15:guide>
        <p15:guide id="4"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30" clrIdx="0"/>
  <p:cmAuthor id="1" name="Maria Cancian" initials="MC" lastIdx="13" clrIdx="1"/>
  <p:cmAuthor id="2" name="Dan Meyer" initials="DM" lastIdx="25" clrIdx="2"/>
  <p:cmAuthor id="3" name="Angela Guarin Aristizabel" initials="AGA" lastIdx="3" clrIdx="3"/>
  <p:cmAuthor id="4" name="Maria Cancian" initials="MC [2]" lastIdx="1" clrIdx="6"/>
  <p:cmAuthor id="5" name="Angela Maria Guarin Aristizabel" initials="AMGA" lastIdx="1" clrIdx="5"/>
  <p:cmAuthor id="6" name="Leslie Beasley Hodges" initials="LBH" lastIdx="9" clrIdx="7">
    <p:extLst>
      <p:ext uri="{19B8F6BF-5375-455C-9EA6-DF929625EA0E}">
        <p15:presenceInfo xmlns:p15="http://schemas.microsoft.com/office/powerpoint/2012/main" userId="S-1-5-21-2133283647-936784373-1860969634-380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DCECD"/>
    <a:srgbClr val="EFE8E8"/>
    <a:srgbClr val="016AAE"/>
    <a:srgbClr val="B8E08C"/>
    <a:srgbClr val="FF5050"/>
    <a:srgbClr val="FF6699"/>
    <a:srgbClr val="953734"/>
    <a:srgbClr val="FF33CC"/>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E977C6-C33B-4E22-8638-FB3B92DE473D}" v="1" dt="2025-04-11T18:33:17.911"/>
    <p1510:client id="{F37F37C1-9427-42D3-88F9-E708EB0B83F8}" v="14" dt="2025-04-10T20:34:06.8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84" autoAdjust="0"/>
    <p:restoredTop sz="55809" autoAdjust="0"/>
  </p:normalViewPr>
  <p:slideViewPr>
    <p:cSldViewPr>
      <p:cViewPr varScale="1">
        <p:scale>
          <a:sx n="46" d="100"/>
          <a:sy n="46" d="100"/>
        </p:scale>
        <p:origin x="2131" y="48"/>
      </p:cViewPr>
      <p:guideLst>
        <p:guide orient="horz" pos="2160"/>
        <p:guide pos="2880"/>
      </p:guideLst>
    </p:cSldViewPr>
  </p:slideViewPr>
  <p:notesTextViewPr>
    <p:cViewPr>
      <p:scale>
        <a:sx n="1" d="1"/>
        <a:sy n="1" d="1"/>
      </p:scale>
      <p:origin x="0" y="-317"/>
    </p:cViewPr>
  </p:notesTextViewPr>
  <p:sorterViewPr>
    <p:cViewPr varScale="1">
      <p:scale>
        <a:sx n="1" d="1"/>
        <a:sy n="1" d="1"/>
      </p:scale>
      <p:origin x="0" y="0"/>
    </p:cViewPr>
  </p:sorterViewPr>
  <p:notesViewPr>
    <p:cSldViewPr>
      <p:cViewPr varScale="1">
        <p:scale>
          <a:sx n="54" d="100"/>
          <a:sy n="54" d="100"/>
        </p:scale>
        <p:origin x="-1854" y="-78"/>
      </p:cViewPr>
      <p:guideLst>
        <p:guide orient="horz" pos="2907"/>
        <p:guide pos="2187"/>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1535172003_tp_box_2" providerId="OAuth2" clId="{A6E977C6-C33B-4E22-8638-FB3B92DE473D}"/>
    <pc:docChg chg="modSld">
      <pc:chgData name="" userId="1535172003_tp_box_2" providerId="OAuth2" clId="{A6E977C6-C33B-4E22-8638-FB3B92DE473D}" dt="2025-04-11T18:33:26.239" v="3" actId="120"/>
      <pc:docMkLst>
        <pc:docMk/>
      </pc:docMkLst>
      <pc:sldChg chg="modNotesTx">
        <pc:chgData name="" userId="1535172003_tp_box_2" providerId="OAuth2" clId="{A6E977C6-C33B-4E22-8638-FB3B92DE473D}" dt="2025-04-11T18:33:26.239" v="3" actId="120"/>
        <pc:sldMkLst>
          <pc:docMk/>
          <pc:sldMk cId="644378613" sldId="303"/>
        </pc:sldMkLst>
      </pc:sldChg>
    </pc:docChg>
  </pc:docChgLst>
  <pc:docChgLst>
    <pc:chgData userId="1535172003_tp_box_2" providerId="OAuth2" clId="{F37F37C1-9427-42D3-88F9-E708EB0B83F8}"/>
    <pc:docChg chg="custSel delSld modSld">
      <pc:chgData name="" userId="1535172003_tp_box_2" providerId="OAuth2" clId="{F37F37C1-9427-42D3-88F9-E708EB0B83F8}" dt="2025-04-10T20:44:23.576" v="670" actId="313"/>
      <pc:docMkLst>
        <pc:docMk/>
      </pc:docMkLst>
      <pc:sldChg chg="modSp mod modNotesTx">
        <pc:chgData name="" userId="1535172003_tp_box_2" providerId="OAuth2" clId="{F37F37C1-9427-42D3-88F9-E708EB0B83F8}" dt="2025-04-10T19:37:56.159" v="112" actId="20577"/>
        <pc:sldMkLst>
          <pc:docMk/>
          <pc:sldMk cId="3806464395" sldId="259"/>
        </pc:sldMkLst>
        <pc:spChg chg="mod">
          <ac:chgData name="" userId="1535172003_tp_box_2" providerId="OAuth2" clId="{F37F37C1-9427-42D3-88F9-E708EB0B83F8}" dt="2025-04-10T19:37:56.159" v="112" actId="20577"/>
          <ac:spMkLst>
            <pc:docMk/>
            <pc:sldMk cId="3806464395" sldId="259"/>
            <ac:spMk id="3" creationId="{00000000-0000-0000-0000-000000000000}"/>
          </ac:spMkLst>
        </pc:spChg>
      </pc:sldChg>
      <pc:sldChg chg="modNotesTx">
        <pc:chgData name="" userId="1535172003_tp_box_2" providerId="OAuth2" clId="{F37F37C1-9427-42D3-88F9-E708EB0B83F8}" dt="2025-04-10T20:44:23.576" v="670" actId="313"/>
        <pc:sldMkLst>
          <pc:docMk/>
          <pc:sldMk cId="606350768" sldId="271"/>
        </pc:sldMkLst>
      </pc:sldChg>
      <pc:sldChg chg="modNotesTx">
        <pc:chgData name="" userId="1535172003_tp_box_2" providerId="OAuth2" clId="{F37F37C1-9427-42D3-88F9-E708EB0B83F8}" dt="2025-04-10T20:29:53.593" v="476" actId="20577"/>
        <pc:sldMkLst>
          <pc:docMk/>
          <pc:sldMk cId="4180376325" sldId="276"/>
        </pc:sldMkLst>
      </pc:sldChg>
      <pc:sldChg chg="modSp mod modNotesTx">
        <pc:chgData name="" userId="1535172003_tp_box_2" providerId="OAuth2" clId="{F37F37C1-9427-42D3-88F9-E708EB0B83F8}" dt="2025-04-10T19:42:16.810" v="128" actId="20577"/>
        <pc:sldMkLst>
          <pc:docMk/>
          <pc:sldMk cId="2636371491" sldId="300"/>
        </pc:sldMkLst>
        <pc:spChg chg="mod">
          <ac:chgData name="" userId="1535172003_tp_box_2" providerId="OAuth2" clId="{F37F37C1-9427-42D3-88F9-E708EB0B83F8}" dt="2025-04-10T19:42:16.810" v="128" actId="20577"/>
          <ac:spMkLst>
            <pc:docMk/>
            <pc:sldMk cId="2636371491" sldId="300"/>
            <ac:spMk id="3" creationId="{812B800A-C730-96D3-F238-CAE90D9A8E48}"/>
          </ac:spMkLst>
        </pc:spChg>
      </pc:sldChg>
      <pc:sldChg chg="modSp mod modNotesTx">
        <pc:chgData name="" userId="1535172003_tp_box_2" providerId="OAuth2" clId="{F37F37C1-9427-42D3-88F9-E708EB0B83F8}" dt="2025-04-10T20:30:53.774" v="501" actId="20577"/>
        <pc:sldMkLst>
          <pc:docMk/>
          <pc:sldMk cId="10959817" sldId="301"/>
        </pc:sldMkLst>
        <pc:spChg chg="mod">
          <ac:chgData name="" userId="1535172003_tp_box_2" providerId="OAuth2" clId="{F37F37C1-9427-42D3-88F9-E708EB0B83F8}" dt="2025-04-10T20:30:44.837" v="497" actId="20577"/>
          <ac:spMkLst>
            <pc:docMk/>
            <pc:sldMk cId="10959817" sldId="301"/>
            <ac:spMk id="9" creationId="{BF3C2F40-A6E7-96CF-FB7A-E6FA959769EB}"/>
          </ac:spMkLst>
        </pc:spChg>
      </pc:sldChg>
      <pc:sldChg chg="modSp mod modNotesTx">
        <pc:chgData name="" userId="1535172003_tp_box_2" providerId="OAuth2" clId="{F37F37C1-9427-42D3-88F9-E708EB0B83F8}" dt="2025-04-10T19:32:24.129" v="41" actId="255"/>
        <pc:sldMkLst>
          <pc:docMk/>
          <pc:sldMk cId="1739800249" sldId="304"/>
        </pc:sldMkLst>
        <pc:spChg chg="mod">
          <ac:chgData name="" userId="1535172003_tp_box_2" providerId="OAuth2" clId="{F37F37C1-9427-42D3-88F9-E708EB0B83F8}" dt="2025-04-10T19:32:24.129" v="41" actId="255"/>
          <ac:spMkLst>
            <pc:docMk/>
            <pc:sldMk cId="1739800249" sldId="304"/>
            <ac:spMk id="3" creationId="{DE1715CA-D93C-D985-AB41-9BB16F9A7911}"/>
          </ac:spMkLst>
        </pc:spChg>
      </pc:sldChg>
      <pc:sldChg chg="del">
        <pc:chgData name="" userId="1535172003_tp_box_2" providerId="OAuth2" clId="{F37F37C1-9427-42D3-88F9-E708EB0B83F8}" dt="2025-04-10T19:33:58.703" v="43" actId="2696"/>
        <pc:sldMkLst>
          <pc:docMk/>
          <pc:sldMk cId="3848702286" sldId="306"/>
        </pc:sldMkLst>
      </pc:sldChg>
      <pc:sldChg chg="modNotesTx">
        <pc:chgData name="" userId="1535172003_tp_box_2" providerId="OAuth2" clId="{F37F37C1-9427-42D3-88F9-E708EB0B83F8}" dt="2025-04-10T19:43:20.775" v="142" actId="20577"/>
        <pc:sldMkLst>
          <pc:docMk/>
          <pc:sldMk cId="40431595" sldId="307"/>
        </pc:sldMkLst>
      </pc:sldChg>
      <pc:sldChg chg="modSp mod modNotesTx">
        <pc:chgData name="" userId="1535172003_tp_box_2" providerId="OAuth2" clId="{F37F37C1-9427-42D3-88F9-E708EB0B83F8}" dt="2025-04-10T19:51:28.822" v="173" actId="20577"/>
        <pc:sldMkLst>
          <pc:docMk/>
          <pc:sldMk cId="4198383721" sldId="308"/>
        </pc:sldMkLst>
        <pc:spChg chg="mod">
          <ac:chgData name="" userId="1535172003_tp_box_2" providerId="OAuth2" clId="{F37F37C1-9427-42D3-88F9-E708EB0B83F8}" dt="2025-04-10T19:46:59.090" v="167" actId="20577"/>
          <ac:spMkLst>
            <pc:docMk/>
            <pc:sldMk cId="4198383721" sldId="308"/>
            <ac:spMk id="3" creationId="{C1A087BC-8F8C-99D1-E956-2F82BD5C8D9A}"/>
          </ac:spMkLst>
        </pc:spChg>
      </pc:sldChg>
      <pc:sldChg chg="modSp mod modNotesTx">
        <pc:chgData name="" userId="1535172003_tp_box_2" providerId="OAuth2" clId="{F37F37C1-9427-42D3-88F9-E708EB0B83F8}" dt="2025-04-10T19:51:51.116" v="188" actId="255"/>
        <pc:sldMkLst>
          <pc:docMk/>
          <pc:sldMk cId="2067339852" sldId="309"/>
        </pc:sldMkLst>
        <pc:spChg chg="mod">
          <ac:chgData name="" userId="1535172003_tp_box_2" providerId="OAuth2" clId="{F37F37C1-9427-42D3-88F9-E708EB0B83F8}" dt="2025-04-10T19:51:51.116" v="188" actId="255"/>
          <ac:spMkLst>
            <pc:docMk/>
            <pc:sldMk cId="2067339852" sldId="309"/>
            <ac:spMk id="3" creationId="{0E0E5EA2-F4A5-329D-04D6-E7094FBFD6E1}"/>
          </ac:spMkLst>
        </pc:spChg>
      </pc:sldChg>
      <pc:sldChg chg="modSp mod modNotesTx">
        <pc:chgData name="" userId="1535172003_tp_box_2" providerId="OAuth2" clId="{F37F37C1-9427-42D3-88F9-E708EB0B83F8}" dt="2025-04-10T19:58:53.385" v="292" actId="20577"/>
        <pc:sldMkLst>
          <pc:docMk/>
          <pc:sldMk cId="3149921305" sldId="310"/>
        </pc:sldMkLst>
        <pc:spChg chg="mod">
          <ac:chgData name="" userId="1535172003_tp_box_2" providerId="OAuth2" clId="{F37F37C1-9427-42D3-88F9-E708EB0B83F8}" dt="2025-04-10T19:56:35.588" v="209" actId="20577"/>
          <ac:spMkLst>
            <pc:docMk/>
            <pc:sldMk cId="3149921305" sldId="310"/>
            <ac:spMk id="3" creationId="{9EB3C419-F498-A6A2-FFE0-D08D380CA1F4}"/>
          </ac:spMkLst>
        </pc:spChg>
      </pc:sldChg>
      <pc:sldChg chg="modNotesTx">
        <pc:chgData name="" userId="1535172003_tp_box_2" providerId="OAuth2" clId="{F37F37C1-9427-42D3-88F9-E708EB0B83F8}" dt="2025-04-10T20:16:49.714" v="330" actId="20577"/>
        <pc:sldMkLst>
          <pc:docMk/>
          <pc:sldMk cId="524970814" sldId="311"/>
        </pc:sldMkLst>
      </pc:sldChg>
      <pc:sldChg chg="modSp mod modNotesTx">
        <pc:chgData name="" userId="1535172003_tp_box_2" providerId="OAuth2" clId="{F37F37C1-9427-42D3-88F9-E708EB0B83F8}" dt="2025-04-10T20:19:19.294" v="350" actId="20577"/>
        <pc:sldMkLst>
          <pc:docMk/>
          <pc:sldMk cId="2054618085" sldId="312"/>
        </pc:sldMkLst>
        <pc:spChg chg="mod">
          <ac:chgData name="" userId="1535172003_tp_box_2" providerId="OAuth2" clId="{F37F37C1-9427-42D3-88F9-E708EB0B83F8}" dt="2025-04-10T20:18:21.178" v="332" actId="20577"/>
          <ac:spMkLst>
            <pc:docMk/>
            <pc:sldMk cId="2054618085" sldId="312"/>
            <ac:spMk id="3" creationId="{5A03E472-7691-E9CE-E8AF-8A79E84F5053}"/>
          </ac:spMkLst>
        </pc:spChg>
      </pc:sldChg>
      <pc:sldChg chg="modNotesTx">
        <pc:chgData name="" userId="1535172003_tp_box_2" providerId="OAuth2" clId="{F37F37C1-9427-42D3-88F9-E708EB0B83F8}" dt="2025-04-10T20:26:18.888" v="433" actId="113"/>
        <pc:sldMkLst>
          <pc:docMk/>
          <pc:sldMk cId="650459566" sldId="313"/>
        </pc:sldMkLst>
      </pc:sldChg>
      <pc:sldChg chg="modSp mod modNotesTx">
        <pc:chgData name="" userId="1535172003_tp_box_2" providerId="OAuth2" clId="{F37F37C1-9427-42D3-88F9-E708EB0B83F8}" dt="2025-04-10T20:22:36.880" v="416" actId="6549"/>
        <pc:sldMkLst>
          <pc:docMk/>
          <pc:sldMk cId="2928843833" sldId="314"/>
        </pc:sldMkLst>
        <pc:spChg chg="mod">
          <ac:chgData name="" userId="1535172003_tp_box_2" providerId="OAuth2" clId="{F37F37C1-9427-42D3-88F9-E708EB0B83F8}" dt="2025-04-10T20:22:21.886" v="392" actId="20577"/>
          <ac:spMkLst>
            <pc:docMk/>
            <pc:sldMk cId="2928843833" sldId="314"/>
            <ac:spMk id="3" creationId="{6BECA029-D59F-E865-85FB-29ADA9DD11C8}"/>
          </ac:spMkLst>
        </pc:spChg>
      </pc:sldChg>
      <pc:sldChg chg="modNotesTx">
        <pc:chgData name="" userId="1535172003_tp_box_2" providerId="OAuth2" clId="{F37F37C1-9427-42D3-88F9-E708EB0B83F8}" dt="2025-04-10T20:32:40.846" v="592" actId="6549"/>
        <pc:sldMkLst>
          <pc:docMk/>
          <pc:sldMk cId="3231412533" sldId="315"/>
        </pc:sldMkLst>
      </pc:sldChg>
      <pc:sldChg chg="modSp mod modNotesTx">
        <pc:chgData name="" userId="1535172003_tp_box_2" providerId="OAuth2" clId="{F37F37C1-9427-42D3-88F9-E708EB0B83F8}" dt="2025-04-10T20:33:18.695" v="601" actId="20577"/>
        <pc:sldMkLst>
          <pc:docMk/>
          <pc:sldMk cId="1761539113" sldId="316"/>
        </pc:sldMkLst>
        <pc:spChg chg="mod">
          <ac:chgData name="" userId="1535172003_tp_box_2" providerId="OAuth2" clId="{F37F37C1-9427-42D3-88F9-E708EB0B83F8}" dt="2025-04-10T20:33:10.502" v="598" actId="20577"/>
          <ac:spMkLst>
            <pc:docMk/>
            <pc:sldMk cId="1761539113" sldId="316"/>
            <ac:spMk id="9" creationId="{DCB16620-0B20-91A5-7356-773CFC5908FA}"/>
          </ac:spMkLst>
        </pc:spChg>
      </pc:sldChg>
      <pc:sldChg chg="modNotesTx">
        <pc:chgData name="" userId="1535172003_tp_box_2" providerId="OAuth2" clId="{F37F37C1-9427-42D3-88F9-E708EB0B83F8}" dt="2025-04-10T20:34:09.609" v="603" actId="20577"/>
        <pc:sldMkLst>
          <pc:docMk/>
          <pc:sldMk cId="2271618182" sldId="317"/>
        </pc:sldMkLst>
      </pc:sldChg>
      <pc:sldChg chg="modNotesTx">
        <pc:chgData name="" userId="1535172003_tp_box_2" providerId="OAuth2" clId="{F37F37C1-9427-42D3-88F9-E708EB0B83F8}" dt="2025-04-10T19:33:51.872" v="42"/>
        <pc:sldMkLst>
          <pc:docMk/>
          <pc:sldMk cId="943634538" sldId="31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sz="quarter" idx="1"/>
          </p:nvPr>
        </p:nvSpPr>
        <p:spPr>
          <a:xfrm>
            <a:off x="3970941" y="2"/>
            <a:ext cx="3037840" cy="464820"/>
          </a:xfrm>
          <a:prstGeom prst="rect">
            <a:avLst/>
          </a:prstGeom>
        </p:spPr>
        <p:txBody>
          <a:bodyPr vert="horz" lIns="91425" tIns="45713" rIns="91425" bIns="45713" rtlCol="0"/>
          <a:lstStyle>
            <a:lvl1pPr algn="r">
              <a:defRPr sz="1200"/>
            </a:lvl1pPr>
          </a:lstStyle>
          <a:p>
            <a:fld id="{FCB73565-5B96-4462-B70D-6D9715BEF824}" type="datetimeFigureOut">
              <a:rPr lang="en-US" smtClean="0"/>
              <a:pPr/>
              <a:t>4/11/2025</a:t>
            </a:fld>
            <a:endParaRPr lang="en-US" dirty="0"/>
          </a:p>
        </p:txBody>
      </p:sp>
      <p:sp>
        <p:nvSpPr>
          <p:cNvPr id="4" name="Footer Placeholder 3"/>
          <p:cNvSpPr>
            <a:spLocks noGrp="1"/>
          </p:cNvSpPr>
          <p:nvPr>
            <p:ph type="ftr" sz="quarter" idx="2"/>
          </p:nvPr>
        </p:nvSpPr>
        <p:spPr>
          <a:xfrm>
            <a:off x="1" y="8829972"/>
            <a:ext cx="3037840" cy="464820"/>
          </a:xfrm>
          <a:prstGeom prst="rect">
            <a:avLst/>
          </a:prstGeom>
        </p:spPr>
        <p:txBody>
          <a:bodyPr vert="horz" lIns="91425" tIns="45713" rIns="91425"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41" y="8829972"/>
            <a:ext cx="3037840" cy="464820"/>
          </a:xfrm>
          <a:prstGeom prst="rect">
            <a:avLst/>
          </a:prstGeom>
        </p:spPr>
        <p:txBody>
          <a:bodyPr vert="horz" lIns="91425" tIns="45713" rIns="91425" bIns="45713" rtlCol="0" anchor="b"/>
          <a:lstStyle>
            <a:lvl1pPr algn="r">
              <a:defRPr sz="1200"/>
            </a:lvl1pPr>
          </a:lstStyle>
          <a:p>
            <a:fld id="{702543F4-4C33-45A0-8D5D-D62EE540AB2E}" type="slidenum">
              <a:rPr lang="en-US" smtClean="0"/>
              <a:pPr/>
              <a:t>‹#›</a:t>
            </a:fld>
            <a:endParaRPr lang="en-US" dirty="0"/>
          </a:p>
        </p:txBody>
      </p:sp>
    </p:spTree>
    <p:extLst>
      <p:ext uri="{BB962C8B-B14F-4D97-AF65-F5344CB8AC3E}">
        <p14:creationId xmlns:p14="http://schemas.microsoft.com/office/powerpoint/2010/main" val="2082207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7840" cy="464820"/>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idx="1"/>
          </p:nvPr>
        </p:nvSpPr>
        <p:spPr>
          <a:xfrm>
            <a:off x="3970941" y="2"/>
            <a:ext cx="3037840" cy="464820"/>
          </a:xfrm>
          <a:prstGeom prst="rect">
            <a:avLst/>
          </a:prstGeom>
        </p:spPr>
        <p:txBody>
          <a:bodyPr vert="horz" lIns="91425" tIns="45713" rIns="91425" bIns="45713" rtlCol="0"/>
          <a:lstStyle>
            <a:lvl1pPr algn="r">
              <a:defRPr sz="1200"/>
            </a:lvl1pPr>
          </a:lstStyle>
          <a:p>
            <a:fld id="{0F6BCE15-4D06-4CA4-91EE-FCBA8B30D9B5}" type="datetimeFigureOut">
              <a:rPr lang="en-US" smtClean="0"/>
              <a:pPr/>
              <a:t>4/11/2025</a:t>
            </a:fld>
            <a:endParaRPr lang="en-US" dirty="0"/>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1425" tIns="45713" rIns="91425" bIns="45713" rtlCol="0" anchor="ctr"/>
          <a:lstStyle/>
          <a:p>
            <a:endParaRPr lang="en-US" dirty="0"/>
          </a:p>
        </p:txBody>
      </p:sp>
      <p:sp>
        <p:nvSpPr>
          <p:cNvPr id="5" name="Notes Placeholder 4"/>
          <p:cNvSpPr>
            <a:spLocks noGrp="1"/>
          </p:cNvSpPr>
          <p:nvPr>
            <p:ph type="body" sz="quarter" idx="3"/>
          </p:nvPr>
        </p:nvSpPr>
        <p:spPr>
          <a:xfrm>
            <a:off x="701041" y="4415795"/>
            <a:ext cx="5608320" cy="4183380"/>
          </a:xfrm>
          <a:prstGeom prst="rect">
            <a:avLst/>
          </a:prstGeom>
        </p:spPr>
        <p:txBody>
          <a:bodyPr vert="horz" lIns="91425" tIns="45713" rIns="91425"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72"/>
            <a:ext cx="3037840" cy="464820"/>
          </a:xfrm>
          <a:prstGeom prst="rect">
            <a:avLst/>
          </a:prstGeom>
        </p:spPr>
        <p:txBody>
          <a:bodyPr vert="horz" lIns="91425" tIns="45713" rIns="91425"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1" y="8829972"/>
            <a:ext cx="3037840" cy="464820"/>
          </a:xfrm>
          <a:prstGeom prst="rect">
            <a:avLst/>
          </a:prstGeom>
        </p:spPr>
        <p:txBody>
          <a:bodyPr vert="horz" lIns="91425" tIns="45713" rIns="91425" bIns="45713" rtlCol="0" anchor="b"/>
          <a:lstStyle>
            <a:lvl1pPr algn="r">
              <a:defRPr sz="1200"/>
            </a:lvl1pPr>
          </a:lstStyle>
          <a:p>
            <a:fld id="{DD729FC6-F9E8-4AB9-87B9-427F82303567}" type="slidenum">
              <a:rPr lang="en-US" smtClean="0"/>
              <a:pPr/>
              <a:t>‹#›</a:t>
            </a:fld>
            <a:endParaRPr lang="en-US" dirty="0"/>
          </a:p>
        </p:txBody>
      </p:sp>
    </p:spTree>
    <p:extLst>
      <p:ext uri="{BB962C8B-B14F-4D97-AF65-F5344CB8AC3E}">
        <p14:creationId xmlns:p14="http://schemas.microsoft.com/office/powerpoint/2010/main" val="1618578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Becca:</a:t>
            </a:r>
          </a:p>
          <a:p>
            <a:endParaRPr lang="en-US" sz="1200" b="1" dirty="0"/>
          </a:p>
          <a:p>
            <a:r>
              <a:rPr lang="en-US" sz="1200" dirty="0"/>
              <a:t>Hello and thank you for joining us for our overview of the Institute for Research on Poverty’s Visiting Poverty Scholars Program Application Process</a:t>
            </a:r>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1</a:t>
            </a:fld>
            <a:endParaRPr lang="en-US" dirty="0"/>
          </a:p>
        </p:txBody>
      </p:sp>
    </p:spTree>
    <p:extLst>
      <p:ext uri="{BB962C8B-B14F-4D97-AF65-F5344CB8AC3E}">
        <p14:creationId xmlns:p14="http://schemas.microsoft.com/office/powerpoint/2010/main" val="412277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139E8-28A7-3720-B92A-36B607D4997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E3720A-A33C-E6CF-93F4-1E660B301D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18F8E6-2F94-83C7-ECCF-3E06FDFE504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Poverty Solutions at the University of Michigan is directed by Luke Shaefer.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solidFill>
                <a:schemeClr val="tx1"/>
              </a:solidFill>
              <a:effectLst/>
              <a:latin typeface="+mn-lt"/>
              <a:ea typeface="+mn-ea"/>
              <a:cs typeface="+mn-cs"/>
            </a:endParaRPr>
          </a:p>
          <a:p>
            <a:pPr algn="l"/>
            <a:r>
              <a:rPr lang="en-US" sz="1000" kern="1200" dirty="0">
                <a:solidFill>
                  <a:schemeClr val="tx1"/>
                </a:solidFill>
                <a:effectLst/>
                <a:latin typeface="+mn-lt"/>
                <a:ea typeface="+mn-ea"/>
                <a:cs typeface="+mn-cs"/>
              </a:rPr>
              <a:t>Poverty Solutions’ mission </a:t>
            </a:r>
            <a:r>
              <a:rPr lang="en-US" sz="1200" b="0" i="0" dirty="0">
                <a:solidFill>
                  <a:srgbClr val="131516"/>
                </a:solidFill>
                <a:effectLst/>
                <a:latin typeface="freight-sans-pro"/>
              </a:rPr>
              <a:t>is to </a:t>
            </a:r>
            <a:r>
              <a:rPr lang="en-US" b="0" i="0" dirty="0">
                <a:solidFill>
                  <a:srgbClr val="001E3E"/>
                </a:solidFill>
                <a:effectLst/>
                <a:highlight>
                  <a:srgbClr val="FFFF00"/>
                </a:highlight>
                <a:latin typeface="freight-text-pro"/>
              </a:rPr>
              <a:t>partner with communities and policymakers to find new ways to prevent and alleviate poverty through action-based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131516"/>
              </a:solidFill>
              <a:effectLst/>
              <a:latin typeface="freight-sans-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dirty="0">
                <a:solidFill>
                  <a:srgbClr val="131516"/>
                </a:solidFill>
                <a:effectLst/>
                <a:latin typeface="freight-sans-pro"/>
              </a:rPr>
              <a:t>In addition to producing research, and hosting events, Poverty Solutions runs a series of action-based research projects which focus on partnerships, pilots, and large-scale programs to help inform the most effective strategies to prevent and alleviate poverty. Through these projects, Poverty Solutions engages with policymakers in Detroit, Flint, Ann Arbor and at the state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rgbClr val="131516"/>
              </a:solidFill>
              <a:effectLst/>
              <a:latin typeface="freight-sans-pr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Poverty Solutions has a large network of affiliates, with over 150 on and off-campus.</a:t>
            </a:r>
          </a:p>
        </p:txBody>
      </p:sp>
      <p:sp>
        <p:nvSpPr>
          <p:cNvPr id="4" name="Slide Number Placeholder 3">
            <a:extLst>
              <a:ext uri="{FF2B5EF4-FFF2-40B4-BE49-F238E27FC236}">
                <a16:creationId xmlns:a16="http://schemas.microsoft.com/office/drawing/2014/main" id="{8BB337E4-54C4-1772-CA24-042C9138DD30}"/>
              </a:ext>
            </a:extLst>
          </p:cNvPr>
          <p:cNvSpPr>
            <a:spLocks noGrp="1"/>
          </p:cNvSpPr>
          <p:nvPr>
            <p:ph type="sldNum" sz="quarter" idx="10"/>
          </p:nvPr>
        </p:nvSpPr>
        <p:spPr/>
        <p:txBody>
          <a:bodyPr/>
          <a:lstStyle/>
          <a:p>
            <a:fld id="{DD729FC6-F9E8-4AB9-87B9-427F82303567}" type="slidenum">
              <a:rPr lang="en-US" smtClean="0"/>
              <a:pPr/>
              <a:t>10</a:t>
            </a:fld>
            <a:endParaRPr lang="en-US" dirty="0"/>
          </a:p>
        </p:txBody>
      </p:sp>
    </p:spTree>
    <p:extLst>
      <p:ext uri="{BB962C8B-B14F-4D97-AF65-F5344CB8AC3E}">
        <p14:creationId xmlns:p14="http://schemas.microsoft.com/office/powerpoint/2010/main" val="2691102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EB199-8C8C-BC71-59A4-FBC91C7B42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F1408F-14D1-DAFE-DDFC-A04DBDF394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FB067F-2096-7BC1-D349-69CFEF47E8D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Moving on to the University of Kentucky, the University of Kentucky Center for Poverty Research is directed by Jim Ziliak.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center has 24 affiliates and primarily focuses on food assistance and food insecurity. Visiting this CPC would be a great fit for any researcher who’s interested in domestic food insecurity and hunger. </a:t>
            </a:r>
          </a:p>
          <a:p>
            <a:endParaRPr lang="en-US" dirty="0"/>
          </a:p>
          <a:p>
            <a:endParaRPr lang="en-US" dirty="0"/>
          </a:p>
        </p:txBody>
      </p:sp>
      <p:sp>
        <p:nvSpPr>
          <p:cNvPr id="4" name="Slide Number Placeholder 3">
            <a:extLst>
              <a:ext uri="{FF2B5EF4-FFF2-40B4-BE49-F238E27FC236}">
                <a16:creationId xmlns:a16="http://schemas.microsoft.com/office/drawing/2014/main" id="{3BD83C74-49E3-0809-5947-573616001CD7}"/>
              </a:ext>
            </a:extLst>
          </p:cNvPr>
          <p:cNvSpPr>
            <a:spLocks noGrp="1"/>
          </p:cNvSpPr>
          <p:nvPr>
            <p:ph type="sldNum" sz="quarter" idx="10"/>
          </p:nvPr>
        </p:nvSpPr>
        <p:spPr/>
        <p:txBody>
          <a:bodyPr/>
          <a:lstStyle/>
          <a:p>
            <a:fld id="{DD729FC6-F9E8-4AB9-87B9-427F82303567}" type="slidenum">
              <a:rPr lang="en-US" smtClean="0"/>
              <a:pPr/>
              <a:t>11</a:t>
            </a:fld>
            <a:endParaRPr lang="en-US" dirty="0"/>
          </a:p>
        </p:txBody>
      </p:sp>
    </p:spTree>
    <p:extLst>
      <p:ext uri="{BB962C8B-B14F-4D97-AF65-F5344CB8AC3E}">
        <p14:creationId xmlns:p14="http://schemas.microsoft.com/office/powerpoint/2010/main" val="4248183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D99BD-99E0-6E16-6F0C-5F6A127012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560877-0AEA-AF80-345A-32421D0BDD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CA65BB-59E8-251A-118C-5145A3500D7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Next up, the Wilson Sheehan Lab for Economic Opportunities or LEO at the University of Notre Dame, is directed by Bill Evans, Heather Reynolds, and Jim Sullivan.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With over 100 affiliates, the center focuses on criminal justice, economic mobility, education, health, and housing.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Most of LEO’s work focuses on connecting researchers with practitioners to conduct impact evaluations. They are currently partnering on more than 100 projects around the</a:t>
            </a:r>
            <a:r>
              <a:rPr lang="en-US" sz="1200" kern="1200" baseline="0" dirty="0">
                <a:solidFill>
                  <a:schemeClr val="tx1"/>
                </a:solidFill>
                <a:effectLst/>
                <a:latin typeface="+mn-lt"/>
                <a:ea typeface="+mn-ea"/>
                <a:cs typeface="+mn-cs"/>
              </a:rPr>
              <a:t> country. In 2024, Notre Dame launched a university-wide Poverty Initiative to develop and advance innovative solutions to help vulnerable populations and to train a new generation of leaders committed to the fight against poverty.</a:t>
            </a: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2D9E863E-F9BC-3FD5-E1B4-0FF48C643345}"/>
              </a:ext>
            </a:extLst>
          </p:cNvPr>
          <p:cNvSpPr>
            <a:spLocks noGrp="1"/>
          </p:cNvSpPr>
          <p:nvPr>
            <p:ph type="sldNum" sz="quarter" idx="10"/>
          </p:nvPr>
        </p:nvSpPr>
        <p:spPr/>
        <p:txBody>
          <a:bodyPr/>
          <a:lstStyle/>
          <a:p>
            <a:fld id="{DD729FC6-F9E8-4AB9-87B9-427F82303567}" type="slidenum">
              <a:rPr lang="en-US" smtClean="0"/>
              <a:pPr/>
              <a:t>12</a:t>
            </a:fld>
            <a:endParaRPr lang="en-US" dirty="0"/>
          </a:p>
        </p:txBody>
      </p:sp>
    </p:spTree>
    <p:extLst>
      <p:ext uri="{BB962C8B-B14F-4D97-AF65-F5344CB8AC3E}">
        <p14:creationId xmlns:p14="http://schemas.microsoft.com/office/powerpoint/2010/main" val="615700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80259A-FA3B-F3DC-EA0B-013379253B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75A659-A3B1-2192-3F2F-AF790FD8E6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33B9F1D-0A4E-F637-1B7B-FEBFDC8CF52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Turning to our CPCs on the West coast, the Stanford Center on Poverty and Inequality at Stanford University has 580 affiliates.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The center is organized by 9 research labs that focus on topics ranging from social mobility, to tax policy, to housing and homelessness.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r>
              <a:rPr lang="en-US" b="0" i="0" dirty="0">
                <a:solidFill>
                  <a:srgbClr val="888888"/>
                </a:solidFill>
                <a:effectLst/>
                <a:latin typeface="Roboto Condensed" panose="020F0502020204030204" pitchFamily="2" charset="0"/>
              </a:rPr>
              <a:t>For example, the Voices Lab manages the </a:t>
            </a:r>
            <a:r>
              <a:rPr lang="en-US" b="1" i="0" dirty="0">
                <a:solidFill>
                  <a:srgbClr val="888888"/>
                </a:solidFill>
                <a:effectLst/>
                <a:latin typeface="Roboto Condensed" panose="020F0502020204030204" pitchFamily="2" charset="0"/>
              </a:rPr>
              <a:t>American Voices Project (AVP)</a:t>
            </a:r>
            <a:r>
              <a:rPr lang="en-US" b="0" i="0" dirty="0">
                <a:solidFill>
                  <a:srgbClr val="888888"/>
                </a:solidFill>
                <a:effectLst/>
                <a:latin typeface="Roboto Condensed" panose="020F0502020204030204" pitchFamily="2" charset="0"/>
              </a:rPr>
              <a:t>, an innovative new research infrastructure for collecting and analyzing mixed-methods data across diverse research topics. The AVP is the country’s first large-sample, nationally representative, mixed methods data platform that makes it possible to discover what people are thinking, feeling, doing, and experiencing. </a:t>
            </a:r>
            <a:endParaRPr lang="en-US" dirty="0"/>
          </a:p>
          <a:p>
            <a:endParaRPr lang="en-US" dirty="0"/>
          </a:p>
        </p:txBody>
      </p:sp>
      <p:sp>
        <p:nvSpPr>
          <p:cNvPr id="4" name="Slide Number Placeholder 3">
            <a:extLst>
              <a:ext uri="{FF2B5EF4-FFF2-40B4-BE49-F238E27FC236}">
                <a16:creationId xmlns:a16="http://schemas.microsoft.com/office/drawing/2014/main" id="{5C702B7F-1379-9192-A364-81E522F9DFB8}"/>
              </a:ext>
            </a:extLst>
          </p:cNvPr>
          <p:cNvSpPr>
            <a:spLocks noGrp="1"/>
          </p:cNvSpPr>
          <p:nvPr>
            <p:ph type="sldNum" sz="quarter" idx="10"/>
          </p:nvPr>
        </p:nvSpPr>
        <p:spPr/>
        <p:txBody>
          <a:bodyPr/>
          <a:lstStyle/>
          <a:p>
            <a:fld id="{DD729FC6-F9E8-4AB9-87B9-427F82303567}" type="slidenum">
              <a:rPr lang="en-US" smtClean="0"/>
              <a:pPr/>
              <a:t>13</a:t>
            </a:fld>
            <a:endParaRPr lang="en-US" dirty="0"/>
          </a:p>
        </p:txBody>
      </p:sp>
    </p:spTree>
    <p:extLst>
      <p:ext uri="{BB962C8B-B14F-4D97-AF65-F5344CB8AC3E}">
        <p14:creationId xmlns:p14="http://schemas.microsoft.com/office/powerpoint/2010/main" val="3591129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A872C-62D9-8D9D-7672-16744D8EA5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E98616-3084-5739-EBD9-EA70E2439BB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BD62B1-815E-B77A-C531-04ADE5CDA32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Center for Poverty and Inequality Research at UC Davis is directed by Marianne Page and Jacob Hibel.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They have 50 affiliates and focus 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non-traditional safety net programs like education and health programs,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labor markets and poverty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children and the intergenerational transmission of poverty, 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intersection of immigration and poverty.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369FD215-1DE9-2BF9-9DB8-63E9A7EE33E1}"/>
              </a:ext>
            </a:extLst>
          </p:cNvPr>
          <p:cNvSpPr>
            <a:spLocks noGrp="1"/>
          </p:cNvSpPr>
          <p:nvPr>
            <p:ph type="sldNum" sz="quarter" idx="10"/>
          </p:nvPr>
        </p:nvSpPr>
        <p:spPr/>
        <p:txBody>
          <a:bodyPr/>
          <a:lstStyle/>
          <a:p>
            <a:fld id="{DD729FC6-F9E8-4AB9-87B9-427F82303567}" type="slidenum">
              <a:rPr lang="en-US" smtClean="0"/>
              <a:pPr/>
              <a:t>14</a:t>
            </a:fld>
            <a:endParaRPr lang="en-US" dirty="0"/>
          </a:p>
        </p:txBody>
      </p:sp>
    </p:spTree>
    <p:extLst>
      <p:ext uri="{BB962C8B-B14F-4D97-AF65-F5344CB8AC3E}">
        <p14:creationId xmlns:p14="http://schemas.microsoft.com/office/powerpoint/2010/main" val="3473683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0B09A-B3BE-B82E-A7A0-0889772FBC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CDC2AA-16B3-6B25-57A2-EF3AF6B3C0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7A1834-8E90-0922-FAA7-DD596B55529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Center for Population, Inequality and Policy at UC Irvine is directed by Tim Bruckner, David Neumark, and Jade </a:t>
            </a:r>
            <a:r>
              <a:rPr lang="en-US" sz="1200" kern="1200" dirty="0" err="1">
                <a:solidFill>
                  <a:schemeClr val="tx1"/>
                </a:solidFill>
                <a:effectLst/>
                <a:latin typeface="+mn-lt"/>
                <a:ea typeface="+mn-ea"/>
                <a:cs typeface="+mn-cs"/>
              </a:rPr>
              <a:t>Jenkis</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dirty="0">
              <a:solidFill>
                <a:srgbClr val="333333"/>
              </a:solidFill>
              <a:effectLst/>
              <a:latin typeface="Roboto"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dirty="0">
                <a:solidFill>
                  <a:srgbClr val="333333"/>
                </a:solidFill>
                <a:effectLst/>
                <a:latin typeface="Roboto" panose="02000000000000000000" pitchFamily="2" charset="0"/>
              </a:rPr>
              <a:t>It</a:t>
            </a:r>
            <a:r>
              <a:rPr lang="en-US" sz="1800" b="0" i="0" u="none" dirty="0">
                <a:solidFill>
                  <a:schemeClr val="tx1"/>
                </a:solidFill>
                <a:effectLst/>
                <a:latin typeface="Roboto" panose="02000000000000000000" pitchFamily="2" charset="0"/>
              </a:rPr>
              <a:t> is</a:t>
            </a:r>
            <a:r>
              <a:rPr lang="en-US" sz="1800" b="0" i="0" dirty="0">
                <a:solidFill>
                  <a:srgbClr val="333333"/>
                </a:solidFill>
                <a:effectLst/>
                <a:latin typeface="Roboto" panose="02000000000000000000" pitchFamily="2" charset="0"/>
              </a:rPr>
              <a:t> focused on advancing research on socioeconomic factors that directly impact inequality. Faculty in the center investigate the causes and consequences of this inequality as well as policies and other strategies designed to improve well-being of the less advantaged – including employment, education, health, housing and income.</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center’s research areas include:</a:t>
            </a:r>
          </a:p>
          <a:p>
            <a:pPr marL="171450" indent="-171450">
              <a:buFont typeface="Arial" panose="020B0604020202020204" pitchFamily="34" charset="0"/>
              <a:buChar char="•"/>
            </a:pPr>
            <a:r>
              <a:rPr lang="en-US" sz="1200" dirty="0"/>
              <a:t>Child and Adolescent Development</a:t>
            </a:r>
          </a:p>
          <a:p>
            <a:pPr marL="171450" indent="-171450">
              <a:buFont typeface="Arial" panose="020B0604020202020204" pitchFamily="34" charset="0"/>
              <a:buChar char="•"/>
            </a:pPr>
            <a:r>
              <a:rPr lang="en-US" sz="1200" dirty="0"/>
              <a:t>Maternal and Infant Health</a:t>
            </a:r>
          </a:p>
          <a:p>
            <a:pPr marL="171450" indent="-171450">
              <a:buFont typeface="Arial" panose="020B0604020202020204" pitchFamily="34" charset="0"/>
              <a:buChar char="•"/>
            </a:pPr>
            <a:r>
              <a:rPr lang="en-US" sz="1200" dirty="0"/>
              <a:t>Criminal Justice and the Life Course</a:t>
            </a:r>
          </a:p>
          <a:p>
            <a:pPr marL="171450" indent="-171450">
              <a:buFont typeface="Arial" panose="020B0604020202020204" pitchFamily="34" charset="0"/>
              <a:buChar char="•"/>
            </a:pPr>
            <a:r>
              <a:rPr lang="en-US" sz="1200" dirty="0"/>
              <a:t>Migration</a:t>
            </a:r>
          </a:p>
          <a:p>
            <a:pPr marL="171450" indent="-171450">
              <a:buFont typeface="Arial" panose="020B0604020202020204" pitchFamily="34" charset="0"/>
              <a:buChar char="•"/>
            </a:pPr>
            <a:r>
              <a:rPr lang="en-US" sz="1200" dirty="0"/>
              <a:t>Institutions and Human Capital; and </a:t>
            </a:r>
          </a:p>
          <a:p>
            <a:pPr marL="171450" indent="-171450">
              <a:buFont typeface="Arial" panose="020B0604020202020204" pitchFamily="34" charset="0"/>
              <a:buChar char="•"/>
            </a:pPr>
            <a:r>
              <a:rPr lang="en-US" sz="1200" dirty="0"/>
              <a:t>Population Data Science and Methodology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AED6F379-EB43-3B1A-DA1C-708C8D43311D}"/>
              </a:ext>
            </a:extLst>
          </p:cNvPr>
          <p:cNvSpPr>
            <a:spLocks noGrp="1"/>
          </p:cNvSpPr>
          <p:nvPr>
            <p:ph type="sldNum" sz="quarter" idx="10"/>
          </p:nvPr>
        </p:nvSpPr>
        <p:spPr/>
        <p:txBody>
          <a:bodyPr/>
          <a:lstStyle/>
          <a:p>
            <a:fld id="{DD729FC6-F9E8-4AB9-87B9-427F82303567}" type="slidenum">
              <a:rPr lang="en-US" smtClean="0"/>
              <a:pPr/>
              <a:t>15</a:t>
            </a:fld>
            <a:endParaRPr lang="en-US" dirty="0"/>
          </a:p>
        </p:txBody>
      </p:sp>
    </p:spTree>
    <p:extLst>
      <p:ext uri="{BB962C8B-B14F-4D97-AF65-F5344CB8AC3E}">
        <p14:creationId xmlns:p14="http://schemas.microsoft.com/office/powerpoint/2010/main" val="508387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B3502-F322-03C5-14D6-7EB9C0D85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118982-76B6-58E7-E447-30D8D60B4A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9BE907-D5E2-5653-0DD9-CA542173727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Last but not least, the West Coast Poverty Center at the University of Washington is directed by Jennifer Romich and has 46 affiliates.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Dr. Romich is an expert on low-income workers, household budgets and families’ interactions with public policy.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3D3D3D"/>
                </a:solidFill>
                <a:effectLst/>
                <a:latin typeface="Open Sans" panose="020B0606030504020204" pitchFamily="34" charset="0"/>
              </a:rPr>
              <a:t>The West Coast Poverty Center works to bridge the gaps between anti-poverty research, practice, and policy by connecting scholars, policymakers and practitioners; facilitating important social policy research; magnifying the reach of new knowledge; and fostering the next generation of anti-poverty scholars.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i="0" kern="1200" dirty="0">
              <a:solidFill>
                <a:srgbClr val="3D3D3D"/>
              </a:solidFill>
              <a:effectLst/>
              <a:latin typeface="Open Sans" panose="020B0606030504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Much of the West Coast Poverty Center’s work focuses on income supports and household budgets for low-income families.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WCPC engages regularly with their state and local governments on projects.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Now, I will hand it back over to Becca to talk more about the logistics of the application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90431C7C-B946-7CC0-0028-DF52BCB4A1E7}"/>
              </a:ext>
            </a:extLst>
          </p:cNvPr>
          <p:cNvSpPr>
            <a:spLocks noGrp="1"/>
          </p:cNvSpPr>
          <p:nvPr>
            <p:ph type="sldNum" sz="quarter" idx="10"/>
          </p:nvPr>
        </p:nvSpPr>
        <p:spPr/>
        <p:txBody>
          <a:bodyPr/>
          <a:lstStyle/>
          <a:p>
            <a:fld id="{DD729FC6-F9E8-4AB9-87B9-427F82303567}" type="slidenum">
              <a:rPr lang="en-US" smtClean="0"/>
              <a:pPr/>
              <a:t>16</a:t>
            </a:fld>
            <a:endParaRPr lang="en-US" dirty="0"/>
          </a:p>
        </p:txBody>
      </p:sp>
    </p:spTree>
    <p:extLst>
      <p:ext uri="{BB962C8B-B14F-4D97-AF65-F5344CB8AC3E}">
        <p14:creationId xmlns:p14="http://schemas.microsoft.com/office/powerpoint/2010/main" val="2009768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C3405-91E6-18F1-C573-F09509F26D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37CB44-A4F1-5695-FD54-322DF3D689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27177D-48A4-9A2B-9827-724205D77A26}"/>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Becca: </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Thank you, Sarah, for that terrific overview. For the second half of this webinar, I’ll run through the logistics of the application process and share where you can find application resources.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be eligible for the Visiting Scholars Program, applicants must be Ph.D.-holding, U.S.-based scholars at any career levels and be from an </a:t>
            </a:r>
            <a:r>
              <a:rPr lang="en-US" b="0" i="0" dirty="0">
                <a:solidFill>
                  <a:srgbClr val="333333"/>
                </a:solidFill>
                <a:effectLst/>
                <a:latin typeface="Red Hat Text"/>
              </a:rPr>
              <a:t>economically disadvantaged background. To meet the economically disadvantaged definition, applicants must meet one or more of the following criteria:  </a:t>
            </a:r>
            <a:endParaRPr lang="en-US" sz="1200" kern="1200" dirty="0">
              <a:solidFill>
                <a:schemeClr val="tx1"/>
              </a:solidFill>
              <a:effectLst/>
              <a:latin typeface="+mn-lt"/>
              <a:ea typeface="+mn-ea"/>
              <a:cs typeface="+mn-cs"/>
            </a:endParaRPr>
          </a:p>
          <a:p>
            <a:endParaRPr lang="en-US" sz="1200" b="0" i="0" dirty="0">
              <a:solidFill>
                <a:srgbClr val="000000"/>
              </a:solidFill>
              <a:effectLst/>
              <a:latin typeface="Helvetica Neue"/>
            </a:endParaRPr>
          </a:p>
          <a:p>
            <a:pPr algn="l" fontAlgn="base">
              <a:buFont typeface="Arial" panose="020B0604020202020204" pitchFamily="34" charset="0"/>
              <a:buChar char="•"/>
            </a:pPr>
            <a:r>
              <a:rPr lang="en-US" b="0" i="0" dirty="0">
                <a:solidFill>
                  <a:srgbClr val="333333"/>
                </a:solidFill>
                <a:effectLst/>
                <a:latin typeface="inherit"/>
              </a:rPr>
              <a:t>come from a low-income family;  </a:t>
            </a:r>
          </a:p>
          <a:p>
            <a:pPr algn="l" fontAlgn="base">
              <a:buFont typeface="Arial" panose="020B0604020202020204" pitchFamily="34" charset="0"/>
              <a:buChar char="•"/>
            </a:pPr>
            <a:endParaRPr lang="en-US" b="0" i="0" dirty="0">
              <a:solidFill>
                <a:srgbClr val="333333"/>
              </a:solidFill>
              <a:effectLst/>
              <a:latin typeface="Red Hat Text"/>
            </a:endParaRPr>
          </a:p>
          <a:p>
            <a:pPr algn="l" fontAlgn="base">
              <a:buFont typeface="Arial" panose="020B0604020202020204" pitchFamily="34" charset="0"/>
              <a:buChar char="•"/>
            </a:pPr>
            <a:r>
              <a:rPr lang="en-US" b="0" i="0" dirty="0">
                <a:solidFill>
                  <a:srgbClr val="333333"/>
                </a:solidFill>
                <a:effectLst/>
                <a:latin typeface="inherit"/>
              </a:rPr>
              <a:t>be from a family in which neither parent earned a four-year college degree; </a:t>
            </a:r>
            <a:endParaRPr lang="en-US" b="0" i="0" dirty="0">
              <a:solidFill>
                <a:srgbClr val="333333"/>
              </a:solidFill>
              <a:effectLst/>
              <a:latin typeface="Red Hat Text"/>
            </a:endParaRPr>
          </a:p>
          <a:p>
            <a:pPr algn="l" fontAlgn="base">
              <a:buFont typeface="Arial" panose="020B0604020202020204" pitchFamily="34" charset="0"/>
              <a:buChar char="•"/>
            </a:pPr>
            <a:endParaRPr lang="en-US" b="0" i="0" dirty="0">
              <a:solidFill>
                <a:srgbClr val="333333"/>
              </a:solidFill>
              <a:effectLst/>
              <a:latin typeface="inherit"/>
            </a:endParaRPr>
          </a:p>
          <a:p>
            <a:pPr algn="l" fontAlgn="base">
              <a:buFont typeface="Arial" panose="020B0604020202020204" pitchFamily="34" charset="0"/>
              <a:buChar char="•"/>
            </a:pPr>
            <a:r>
              <a:rPr lang="en-US" b="0" i="0" dirty="0">
                <a:solidFill>
                  <a:srgbClr val="333333"/>
                </a:solidFill>
                <a:effectLst/>
                <a:latin typeface="inherit"/>
              </a:rPr>
              <a:t>come from an underserved urban, rural, or farming community; </a:t>
            </a:r>
            <a:endParaRPr lang="en-US" b="0" i="0" dirty="0">
              <a:solidFill>
                <a:srgbClr val="333333"/>
              </a:solidFill>
              <a:effectLst/>
              <a:latin typeface="Red Hat Text"/>
            </a:endParaRPr>
          </a:p>
          <a:p>
            <a:pPr algn="l" fontAlgn="base">
              <a:buFont typeface="Arial" panose="020B0604020202020204" pitchFamily="34" charset="0"/>
              <a:buChar char="•"/>
            </a:pPr>
            <a:endParaRPr lang="en-US" b="0" i="0" dirty="0">
              <a:solidFill>
                <a:srgbClr val="333333"/>
              </a:solidFill>
              <a:effectLst/>
              <a:latin typeface="inherit"/>
            </a:endParaRPr>
          </a:p>
          <a:p>
            <a:pPr algn="l" fontAlgn="base">
              <a:buFont typeface="Arial" panose="020B0604020202020204" pitchFamily="34" charset="0"/>
              <a:buChar char="•"/>
            </a:pPr>
            <a:r>
              <a:rPr lang="en-US" b="0" i="0" dirty="0">
                <a:solidFill>
                  <a:srgbClr val="333333"/>
                </a:solidFill>
                <a:effectLst/>
                <a:latin typeface="inherit"/>
              </a:rPr>
              <a:t>have attended a high school with limited college preparatory curriculum; </a:t>
            </a:r>
            <a:endParaRPr lang="en-US" b="0" i="0" dirty="0">
              <a:solidFill>
                <a:srgbClr val="333333"/>
              </a:solidFill>
              <a:effectLst/>
              <a:latin typeface="Red Hat Text"/>
            </a:endParaRPr>
          </a:p>
          <a:p>
            <a:pPr algn="l" fontAlgn="base">
              <a:buFont typeface="Arial" panose="020B0604020202020204" pitchFamily="34" charset="0"/>
              <a:buChar char="•"/>
            </a:pPr>
            <a:endParaRPr lang="en-US" b="0" i="0" dirty="0">
              <a:solidFill>
                <a:srgbClr val="333333"/>
              </a:solidFill>
              <a:effectLst/>
              <a:latin typeface="inherit"/>
            </a:endParaRPr>
          </a:p>
          <a:p>
            <a:pPr algn="l" fontAlgn="base">
              <a:buFont typeface="Arial" panose="020B0604020202020204" pitchFamily="34" charset="0"/>
              <a:buChar char="•"/>
            </a:pPr>
            <a:r>
              <a:rPr lang="en-US" b="0" i="0" dirty="0">
                <a:solidFill>
                  <a:srgbClr val="333333"/>
                </a:solidFill>
                <a:effectLst/>
                <a:latin typeface="inherit"/>
              </a:rPr>
              <a:t>have attended a high school in a high poverty concentration school district; </a:t>
            </a:r>
            <a:endParaRPr lang="en-US" b="0" i="0" dirty="0">
              <a:solidFill>
                <a:srgbClr val="333333"/>
              </a:solidFill>
              <a:effectLst/>
              <a:latin typeface="Red Hat Text"/>
            </a:endParaRPr>
          </a:p>
          <a:p>
            <a:pPr algn="l" fontAlgn="base">
              <a:buFont typeface="Arial" panose="020B0604020202020204" pitchFamily="34" charset="0"/>
              <a:buChar char="•"/>
            </a:pPr>
            <a:endParaRPr lang="en-US" b="0" i="0" dirty="0">
              <a:solidFill>
                <a:srgbClr val="333333"/>
              </a:solidFill>
              <a:effectLst/>
              <a:latin typeface="inherit"/>
            </a:endParaRPr>
          </a:p>
          <a:p>
            <a:pPr algn="l" fontAlgn="base">
              <a:buFont typeface="Arial" panose="020B0604020202020204" pitchFamily="34" charset="0"/>
              <a:buChar char="•"/>
            </a:pPr>
            <a:r>
              <a:rPr lang="en-US" b="0" i="0" dirty="0">
                <a:solidFill>
                  <a:srgbClr val="333333"/>
                </a:solidFill>
                <a:effectLst/>
                <a:latin typeface="inherit"/>
              </a:rPr>
              <a:t>have other economic family circumstances that have impacted the applicant’s educational opportunities. </a:t>
            </a:r>
            <a:endParaRPr lang="en-US" b="0" i="0" dirty="0">
              <a:solidFill>
                <a:srgbClr val="333333"/>
              </a:solidFill>
              <a:effectLst/>
              <a:latin typeface="Red Hat Text"/>
            </a:endParaRPr>
          </a:p>
          <a:p>
            <a:endParaRPr lang="en-US" sz="1200" b="0" i="0" dirty="0">
              <a:solidFill>
                <a:srgbClr val="000000"/>
              </a:solidFill>
              <a:effectLst/>
              <a:latin typeface="Helvetica Neue"/>
            </a:endParaRPr>
          </a:p>
          <a:p>
            <a:r>
              <a:rPr lang="en-US" sz="1200" b="0" i="0" dirty="0">
                <a:solidFill>
                  <a:srgbClr val="000000"/>
                </a:solidFill>
                <a:effectLst/>
                <a:latin typeface="Helvetica Neue"/>
              </a:rPr>
              <a:t>Applicants will be asked to describe how they meet this definition of economically disadvantaged in their application materials.</a:t>
            </a:r>
            <a:r>
              <a:rPr lang="en-US" sz="1200" kern="1200" dirty="0">
                <a:solidFill>
                  <a:schemeClr val="tx1"/>
                </a:solidFill>
                <a:effectLst/>
                <a:latin typeface="+mn-lt"/>
                <a:ea typeface="+mn-ea"/>
                <a:cs typeface="+mn-cs"/>
              </a:rPr>
              <a:t> </a:t>
            </a:r>
            <a:endParaRPr lang="en-US" sz="1200" dirty="0"/>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4209ACCF-3A19-6A6A-4B2A-572823C64878}"/>
              </a:ext>
            </a:extLst>
          </p:cNvPr>
          <p:cNvSpPr>
            <a:spLocks noGrp="1"/>
          </p:cNvSpPr>
          <p:nvPr>
            <p:ph type="sldNum" sz="quarter" idx="10"/>
          </p:nvPr>
        </p:nvSpPr>
        <p:spPr/>
        <p:txBody>
          <a:bodyPr/>
          <a:lstStyle/>
          <a:p>
            <a:fld id="{DD729FC6-F9E8-4AB9-87B9-427F82303567}" type="slidenum">
              <a:rPr lang="en-US" smtClean="0"/>
              <a:pPr/>
              <a:t>17</a:t>
            </a:fld>
            <a:endParaRPr lang="en-US" dirty="0"/>
          </a:p>
        </p:txBody>
      </p:sp>
    </p:spTree>
    <p:extLst>
      <p:ext uri="{BB962C8B-B14F-4D97-AF65-F5344CB8AC3E}">
        <p14:creationId xmlns:p14="http://schemas.microsoft.com/office/powerpoint/2010/main" val="2534622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1C09A1-8F05-FFB6-1085-6DB71E2884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D12221-312D-5B60-F1D2-0CA3F3CDA9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D0012E-DAFD-6438-2E97-7B9D64A11F4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 to four scholars will be selected to visit a Poverty Center during the 2025-2026 Academic Year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IRP will cover transportation, lodging, and meals during the five-day in-residence visit.</a:t>
            </a:r>
          </a:p>
          <a:p>
            <a:pPr lvl="0"/>
            <a:endParaRPr lang="en-US" sz="1200" kern="1200" baseline="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8480B28D-6E16-100A-DA31-5911B2452CA9}"/>
              </a:ext>
            </a:extLst>
          </p:cNvPr>
          <p:cNvSpPr>
            <a:spLocks noGrp="1"/>
          </p:cNvSpPr>
          <p:nvPr>
            <p:ph type="sldNum" sz="quarter" idx="10"/>
          </p:nvPr>
        </p:nvSpPr>
        <p:spPr/>
        <p:txBody>
          <a:bodyPr/>
          <a:lstStyle/>
          <a:p>
            <a:fld id="{DD729FC6-F9E8-4AB9-87B9-427F82303567}" type="slidenum">
              <a:rPr lang="en-US" smtClean="0"/>
              <a:pPr/>
              <a:t>18</a:t>
            </a:fld>
            <a:endParaRPr lang="en-US" dirty="0"/>
          </a:p>
        </p:txBody>
      </p:sp>
    </p:spTree>
    <p:extLst>
      <p:ext uri="{BB962C8B-B14F-4D97-AF65-F5344CB8AC3E}">
        <p14:creationId xmlns:p14="http://schemas.microsoft.com/office/powerpoint/2010/main" val="9951451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FE4E37-F94B-85DD-B432-F768CB799F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F223FF-9FD6-2511-2579-3DDDE44FA3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3551278-A4CF-AFD2-0AD8-79AFA633358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apply,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Fill out the online Application Form with https://www.irp.wisc.edu/visiting-poverty-scholars-program-2025-2026-application-deadline-4-30-2025-1159-p-m-cdt/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Your contact information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A brief bio</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Your ranking of up to 3 poverty centers you’d like to visit.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a brief description of how you meet the definition of having an economically disadvantaged background (note that this information is used in the initial eligibility process and, once eligible, is not used in the selection process, nor is it shared with the poverty centers you have ranked as top choices)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online form is also where you will upload the following. We ask that you put it all into 1 pdf: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 2-page single spaced letter that describes your poverty research interests and experience and indicates the CPC institutions that you are applying to visit and why those centers are a good fit for you.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your CV and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2 examples of your poverty-related written material.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BEE8C68F-7611-F57B-F040-FD5C27397386}"/>
              </a:ext>
            </a:extLst>
          </p:cNvPr>
          <p:cNvSpPr>
            <a:spLocks noGrp="1"/>
          </p:cNvSpPr>
          <p:nvPr>
            <p:ph type="sldNum" sz="quarter" idx="10"/>
          </p:nvPr>
        </p:nvSpPr>
        <p:spPr/>
        <p:txBody>
          <a:bodyPr/>
          <a:lstStyle/>
          <a:p>
            <a:fld id="{DD729FC6-F9E8-4AB9-87B9-427F82303567}" type="slidenum">
              <a:rPr lang="en-US" smtClean="0"/>
              <a:pPr/>
              <a:t>19</a:t>
            </a:fld>
            <a:endParaRPr lang="en-US" dirty="0"/>
          </a:p>
        </p:txBody>
      </p:sp>
    </p:spTree>
    <p:extLst>
      <p:ext uri="{BB962C8B-B14F-4D97-AF65-F5344CB8AC3E}">
        <p14:creationId xmlns:p14="http://schemas.microsoft.com/office/powerpoint/2010/main" val="384288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Becca: </a:t>
            </a:r>
            <a:r>
              <a:rPr lang="en-US" b="0" i="0" dirty="0">
                <a:solidFill>
                  <a:srgbClr val="444444"/>
                </a:solidFill>
                <a:effectLst/>
                <a:latin typeface="Calibri" panose="020F0502020204030204" pitchFamily="34" charset="0"/>
              </a:rPr>
              <a:t>​</a:t>
            </a:r>
          </a:p>
          <a:p>
            <a:pPr algn="l" rtl="0" fontAlgn="base"/>
            <a:r>
              <a:rPr lang="en-US" b="0" i="0" u="none" strike="noStrike" dirty="0">
                <a:solidFill>
                  <a:srgbClr val="000000"/>
                </a:solidFill>
                <a:effectLst/>
                <a:latin typeface="Calibri" panose="020F0502020204030204" pitchFamily="34" charset="0"/>
              </a:rPr>
              <a:t>I’m Rebecca </a:t>
            </a:r>
            <a:r>
              <a:rPr lang="en-US" b="0" i="0" u="none" strike="noStrike" dirty="0" err="1">
                <a:solidFill>
                  <a:srgbClr val="000000"/>
                </a:solidFill>
                <a:effectLst/>
                <a:latin typeface="Calibri" panose="020F0502020204030204" pitchFamily="34" charset="0"/>
              </a:rPr>
              <a:t>Schwei</a:t>
            </a:r>
            <a:r>
              <a:rPr lang="en-US" b="0" i="0" u="none" strike="noStrike" dirty="0">
                <a:solidFill>
                  <a:srgbClr val="000000"/>
                </a:solidFill>
                <a:effectLst/>
                <a:latin typeface="Calibri" panose="020F0502020204030204" pitchFamily="34" charset="0"/>
              </a:rPr>
              <a:t>, the Research and Policy Coordinator at IRP. I’ll be your host throughout our webinar along with IRP’s Director, Sarah Halpern-Meekin. </a:t>
            </a:r>
            <a:r>
              <a:rPr lang="en-US" b="0" i="0" dirty="0">
                <a:solidFill>
                  <a:srgbClr val="444444"/>
                </a:solidFill>
                <a:effectLst/>
                <a:latin typeface="Calibri" panose="020F0502020204030204" pitchFamily="34" charset="0"/>
              </a:rPr>
              <a:t>​</a:t>
            </a:r>
          </a:p>
          <a:p>
            <a:pPr algn="l" rtl="0" fontAlgn="base"/>
            <a:r>
              <a:rPr lang="en-US" b="0" i="0" dirty="0">
                <a:solidFill>
                  <a:srgbClr val="444444"/>
                </a:solidFill>
                <a:effectLst/>
                <a:latin typeface="Calibri" panose="020F0502020204030204" pitchFamily="34" charset="0"/>
              </a:rPr>
              <a:t>​</a:t>
            </a:r>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2</a:t>
            </a:fld>
            <a:endParaRPr lang="en-US" dirty="0"/>
          </a:p>
        </p:txBody>
      </p:sp>
    </p:spTree>
    <p:extLst>
      <p:ext uri="{BB962C8B-B14F-4D97-AF65-F5344CB8AC3E}">
        <p14:creationId xmlns:p14="http://schemas.microsoft.com/office/powerpoint/2010/main" val="244761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B805F-39F2-A51D-457A-0ACE592C1F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8D24E2-2095-8232-CFD8-72EF4E9B9C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4BBAF7-7FEC-5B70-0878-EC109047350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Becca: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Proposals must be submitted by April 30, 2025.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Awardees will be notified in late May 2025, 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visits must occur during the 2025-2026 Academic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IRP will make every effort to match selected scholars to their top choice of poverty center. Once selected, IRP will connect the scholar with a primary contact at the chosen poverty center. From there, the scholar will work directly with the poverty center contact to identify dates for the visit and develop an itinerary.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Note that all travel arrangements need to be made through IRP and must follow UW-Madison travel policies. IRP will pay directly for flight and hotel costs and will reimburse the scholar for their meals up to UW-Madison travel rules. </a:t>
            </a:r>
          </a:p>
        </p:txBody>
      </p:sp>
      <p:sp>
        <p:nvSpPr>
          <p:cNvPr id="4" name="Slide Number Placeholder 3">
            <a:extLst>
              <a:ext uri="{FF2B5EF4-FFF2-40B4-BE49-F238E27FC236}">
                <a16:creationId xmlns:a16="http://schemas.microsoft.com/office/drawing/2014/main" id="{32B82324-737C-EB68-83FF-47AFB6A3F4A2}"/>
              </a:ext>
            </a:extLst>
          </p:cNvPr>
          <p:cNvSpPr>
            <a:spLocks noGrp="1"/>
          </p:cNvSpPr>
          <p:nvPr>
            <p:ph type="sldNum" sz="quarter" idx="10"/>
          </p:nvPr>
        </p:nvSpPr>
        <p:spPr/>
        <p:txBody>
          <a:bodyPr/>
          <a:lstStyle/>
          <a:p>
            <a:fld id="{DD729FC6-F9E8-4AB9-87B9-427F82303567}" type="slidenum">
              <a:rPr lang="en-US" smtClean="0"/>
              <a:pPr/>
              <a:t>20</a:t>
            </a:fld>
            <a:endParaRPr lang="en-US" dirty="0"/>
          </a:p>
        </p:txBody>
      </p:sp>
    </p:spTree>
    <p:extLst>
      <p:ext uri="{BB962C8B-B14F-4D97-AF65-F5344CB8AC3E}">
        <p14:creationId xmlns:p14="http://schemas.microsoft.com/office/powerpoint/2010/main" val="3568577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1D763-B0C1-7D95-0569-D6AC446B03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1B9AA4-0B23-138B-ABFD-CAB85ACE60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D78BAC-7744-66BE-CE55-24363E9E2283}"/>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Becca: </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IRP website is the best source for information about the Visiting Scholars Program. On that page, you’ll be able to learn about the program, see past visiting scholars and access the call for applications.</a:t>
            </a:r>
          </a:p>
          <a:p>
            <a:r>
              <a:rPr lang="en-US" sz="1200" kern="1200" dirty="0">
                <a:solidFill>
                  <a:schemeClr val="tx2"/>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https://www.irp.wisc.edu/visiting-poverty-scholars-program/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https://</a:t>
            </a:r>
            <a:r>
              <a:rPr lang="en-US" sz="1200" kern="1200" dirty="0" err="1">
                <a:solidFill>
                  <a:schemeClr val="tx1"/>
                </a:solidFill>
                <a:effectLst/>
                <a:latin typeface="+mn-lt"/>
                <a:ea typeface="+mn-ea"/>
                <a:cs typeface="+mn-cs"/>
              </a:rPr>
              <a:t>www.irp.wisc.edu</a:t>
            </a:r>
            <a:r>
              <a:rPr lang="en-US" sz="1200" kern="1200" dirty="0">
                <a:solidFill>
                  <a:schemeClr val="tx1"/>
                </a:solidFill>
                <a:effectLst/>
                <a:latin typeface="+mn-lt"/>
                <a:ea typeface="+mn-ea"/>
                <a:cs typeface="+mn-cs"/>
              </a:rPr>
              <a:t>/visiting-poverty-scholars-program-2025-2026-application-deadline-4-30-2025-1159-p-m-cdt/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Please direct any questions you have after this webinar to the email address in the chat</a:t>
            </a:r>
            <a:r>
              <a:rPr lang="en-US" sz="1200" b="0" kern="1200" dirty="0">
                <a:solidFill>
                  <a:schemeClr val="tx1"/>
                </a:solidFill>
                <a:effectLst/>
                <a:latin typeface="+mn-lt"/>
                <a:ea typeface="+mn-ea"/>
                <a:cs typeface="+mn-cs"/>
              </a:rPr>
              <a:t>:</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irpapply@ssc.wisc.edu</a:t>
            </a:r>
            <a:r>
              <a:rPr lang="en-US" sz="1200" b="1"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you’re not already on our email list, you can use the final link to sign up for the IRP email announcements, which will keep you up to date on our latest resources, events, and news, including calls for research funding and training opportunities.</a:t>
            </a:r>
          </a:p>
          <a:p>
            <a:endParaRPr lang="en-US" sz="1200" kern="1200" dirty="0">
              <a:solidFill>
                <a:schemeClr val="tx1"/>
              </a:solidFill>
              <a:effectLst/>
              <a:latin typeface="+mn-lt"/>
              <a:ea typeface="+mn-ea"/>
              <a:cs typeface="+mn-cs"/>
            </a:endParaRPr>
          </a:p>
          <a:p>
            <a:r>
              <a:rPr lang="en-US" sz="1200" b="1" kern="1200" dirty="0">
                <a:solidFill>
                  <a:schemeClr val="tx1"/>
                </a:solidFill>
                <a:effectLst/>
                <a:highlight>
                  <a:srgbClr val="FFFF00"/>
                </a:highlight>
                <a:latin typeface="+mn-lt"/>
                <a:ea typeface="+mn-ea"/>
                <a:cs typeface="+mn-cs"/>
              </a:rPr>
              <a:t>https://</a:t>
            </a:r>
            <a:r>
              <a:rPr lang="en-US" sz="1200" b="1" kern="1200" dirty="0" err="1">
                <a:solidFill>
                  <a:schemeClr val="tx1"/>
                </a:solidFill>
                <a:effectLst/>
                <a:highlight>
                  <a:srgbClr val="FFFF00"/>
                </a:highlight>
                <a:latin typeface="+mn-lt"/>
                <a:ea typeface="+mn-ea"/>
                <a:cs typeface="+mn-cs"/>
              </a:rPr>
              <a:t>www.irp.wisc.edu</a:t>
            </a:r>
            <a:r>
              <a:rPr lang="en-US" sz="1200" b="1" kern="1200" dirty="0">
                <a:solidFill>
                  <a:schemeClr val="tx1"/>
                </a:solidFill>
                <a:effectLst/>
                <a:highlight>
                  <a:srgbClr val="FFFF00"/>
                </a:highlight>
                <a:latin typeface="+mn-lt"/>
                <a:ea typeface="+mn-ea"/>
                <a:cs typeface="+mn-cs"/>
              </a:rPr>
              <a:t>/connect/</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FAF50769-1C16-176C-B0A8-62EEB8534F9F}"/>
              </a:ext>
            </a:extLst>
          </p:cNvPr>
          <p:cNvSpPr>
            <a:spLocks noGrp="1"/>
          </p:cNvSpPr>
          <p:nvPr>
            <p:ph type="sldNum" sz="quarter" idx="10"/>
          </p:nvPr>
        </p:nvSpPr>
        <p:spPr/>
        <p:txBody>
          <a:bodyPr/>
          <a:lstStyle/>
          <a:p>
            <a:fld id="{DD729FC6-F9E8-4AB9-87B9-427F82303567}" type="slidenum">
              <a:rPr lang="en-US" smtClean="0"/>
              <a:pPr/>
              <a:t>21</a:t>
            </a:fld>
            <a:endParaRPr lang="en-US" dirty="0"/>
          </a:p>
        </p:txBody>
      </p:sp>
    </p:spTree>
    <p:extLst>
      <p:ext uri="{BB962C8B-B14F-4D97-AF65-F5344CB8AC3E}">
        <p14:creationId xmlns:p14="http://schemas.microsoft.com/office/powerpoint/2010/main" val="12683696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tx1"/>
                </a:solidFill>
                <a:effectLst/>
                <a:latin typeface="+mj-lt"/>
                <a:ea typeface="+mn-ea"/>
                <a:cs typeface="+mn-cs"/>
              </a:rPr>
              <a:t>Becca: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j-lt"/>
                <a:ea typeface="+mn-ea"/>
                <a:cs typeface="+mn-cs"/>
              </a:rPr>
              <a:t>Now I’d like to open the floor for any questions. Please submit questions directly in the chat.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j-lt"/>
              </a:rPr>
              <a:t>If asked about selection process: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j-lt"/>
              </a:rPr>
              <a:t>IRP staff will first do a completeness review to make sure all required information was submitted: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Online form filled out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Materials submitted including</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2 page letter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CV</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2 examples of work</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Meeting definition of economically disadvantaged </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mj-lt"/>
              </a:rPr>
              <a:t>A panel of IRP affiliates and staff review the applications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Score based on </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the relevance of research to topics of poverty and inequality</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effectLst/>
                <a:latin typeface="+mj-lt"/>
                <a:ea typeface="Times New Roman" panose="02020603050405020304" pitchFamily="18" charset="0"/>
                <a:cs typeface="Times New Roman" panose="02020603050405020304" pitchFamily="18" charset="0"/>
              </a:rPr>
              <a:t>applicant's record of scholarly engagement and potential for scholarly achievement</a:t>
            </a:r>
          </a:p>
          <a:p>
            <a:pPr marL="628650" marR="0" lvl="1" indent="-171450" algn="l" defTabSz="914400" rtl="0" eaLnBrk="1" fontAlgn="auto" latinLnBrk="0" hangingPunct="1">
              <a:lnSpc>
                <a:spcPct val="100000"/>
              </a:lnSpc>
              <a:spcBef>
                <a:spcPts val="0"/>
              </a:spcBef>
              <a:spcAft>
                <a:spcPts val="0"/>
              </a:spcAft>
              <a:buClrTx/>
              <a:buSzTx/>
              <a:buFontTx/>
              <a:buChar char="-"/>
              <a:tabLst/>
              <a:defRPr/>
            </a:pPr>
            <a:r>
              <a:rPr lang="en-US" sz="1600" dirty="0">
                <a:effectLst/>
                <a:latin typeface="+mj-lt"/>
                <a:ea typeface="Calibri" panose="020F0502020204030204" pitchFamily="34" charset="0"/>
                <a:cs typeface="Times New Roman" panose="02020603050405020304" pitchFamily="18" charset="0"/>
              </a:rPr>
              <a:t>Clarity of the poverty centers selected and why they are a good fit for applicant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600" dirty="0">
                <a:latin typeface="+mj-lt"/>
              </a:rPr>
              <a:t>Top candidates sent to poverty</a:t>
            </a:r>
            <a:r>
              <a:rPr lang="en-US" sz="1600" baseline="0" dirty="0">
                <a:latin typeface="+mj-lt"/>
              </a:rPr>
              <a:t> centers who choose</a:t>
            </a: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mj-lt"/>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D729FC6-F9E8-4AB9-87B9-427F82303567}" type="slidenum">
              <a:rPr lang="en-US" smtClean="0"/>
              <a:pPr/>
              <a:t>22</a:t>
            </a:fld>
            <a:endParaRPr lang="en-US" dirty="0"/>
          </a:p>
        </p:txBody>
      </p:sp>
    </p:spTree>
    <p:extLst>
      <p:ext uri="{BB962C8B-B14F-4D97-AF65-F5344CB8AC3E}">
        <p14:creationId xmlns:p14="http://schemas.microsoft.com/office/powerpoint/2010/main" val="23775334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1" i="0" u="none" strike="noStrike" dirty="0">
                <a:solidFill>
                  <a:srgbClr val="000000"/>
                </a:solidFill>
                <a:effectLst/>
                <a:latin typeface="Calibri" panose="020F0502020204030204" pitchFamily="34" charset="0"/>
              </a:rPr>
              <a:t>Becca: </a:t>
            </a:r>
            <a:r>
              <a:rPr lang="en-US" b="0" i="0" u="none" strike="noStrike" dirty="0">
                <a:solidFill>
                  <a:srgbClr val="000000"/>
                </a:solidFill>
                <a:effectLst/>
                <a:latin typeface="Calibri" panose="020F0502020204030204" pitchFamily="34" charset="0"/>
              </a:rPr>
              <a:t>Thank you all for attending the </a:t>
            </a:r>
            <a:r>
              <a:rPr lang="en-US" b="0" i="0" u="none" strike="noStrike">
                <a:solidFill>
                  <a:srgbClr val="000000"/>
                </a:solidFill>
                <a:effectLst/>
                <a:latin typeface="Calibri" panose="020F0502020204030204" pitchFamily="34" charset="0"/>
              </a:rPr>
              <a:t>2025 Visiting </a:t>
            </a:r>
            <a:r>
              <a:rPr lang="en-US" b="0" i="0" u="none" strike="noStrike" dirty="0">
                <a:solidFill>
                  <a:srgbClr val="000000"/>
                </a:solidFill>
                <a:effectLst/>
                <a:latin typeface="Calibri" panose="020F0502020204030204" pitchFamily="34" charset="0"/>
              </a:rPr>
              <a:t>Poverty Scholar Application webinar.</a:t>
            </a:r>
            <a:r>
              <a:rPr lang="en-US" b="0" i="0" dirty="0">
                <a:solidFill>
                  <a:srgbClr val="444444"/>
                </a:solidFill>
                <a:effectLst/>
                <a:latin typeface="Calibri" panose="020F0502020204030204" pitchFamily="34" charset="0"/>
              </a:rPr>
              <a:t>​</a:t>
            </a:r>
          </a:p>
          <a:p>
            <a:pPr algn="l" rtl="0" fontAlgn="base"/>
            <a:r>
              <a:rPr lang="en-US" b="0" i="0" dirty="0">
                <a:solidFill>
                  <a:srgbClr val="444444"/>
                </a:solidFill>
                <a:effectLst/>
                <a:latin typeface="Calibri" panose="020F0502020204030204" pitchFamily="34" charset="0"/>
              </a:rPr>
              <a:t>​</a:t>
            </a:r>
          </a:p>
          <a:p>
            <a:pPr algn="l" rtl="0" fontAlgn="base"/>
            <a:r>
              <a:rPr lang="en-US" b="0" i="0" u="none" strike="noStrike" dirty="0">
                <a:solidFill>
                  <a:srgbClr val="000000"/>
                </a:solidFill>
                <a:effectLst/>
                <a:latin typeface="Calibri" panose="020F0502020204030204" pitchFamily="34" charset="0"/>
              </a:rPr>
              <a:t>We look forward to reviewing your applications!</a:t>
            </a:r>
            <a:endParaRPr lang="en-US" b="0" i="0" dirty="0">
              <a:solidFill>
                <a:srgbClr val="444444"/>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D729FC6-F9E8-4AB9-87B9-427F82303567}" type="slidenum">
              <a:rPr lang="en-US" smtClean="0"/>
              <a:pPr/>
              <a:t>23</a:t>
            </a:fld>
            <a:endParaRPr lang="en-US" dirty="0"/>
          </a:p>
        </p:txBody>
      </p:sp>
    </p:spTree>
    <p:extLst>
      <p:ext uri="{BB962C8B-B14F-4D97-AF65-F5344CB8AC3E}">
        <p14:creationId xmlns:p14="http://schemas.microsoft.com/office/powerpoint/2010/main" val="4061809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Becca:</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I’ll start with a brief walkthrough of the agenda.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Sarah will begin with an overview of the goals and activities of the Visiting Poverty Scholars Program. Then she will provide an overview of IRP as well as each member institute of the U.S. Collaborative of Poverty Centers. Finally, I’ll walk you through the logistics of the application process and direct you to where to find additional application resources. We then shift to any questions we have received throughout the webinar.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 can submit your questions using the Q&amp;A function at any point throughout the webinar.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here, I’ll hand it over to IRP’s Director, </a:t>
            </a:r>
            <a:r>
              <a:rPr lang="en-US" b="0" i="0" u="none" strike="noStrike" dirty="0">
                <a:solidFill>
                  <a:srgbClr val="000000"/>
                </a:solidFill>
                <a:effectLst/>
                <a:latin typeface="Calibri" panose="020F0502020204030204" pitchFamily="34" charset="0"/>
              </a:rPr>
              <a:t>Sarah Halpern-Meekin. In addition to directing the Institute for Research on Poverty, Dr. Halpern-Meekin is a Professor in the Department of Human Development and Family Studies as well as at the La Follette School of Public Affairs. She is </a:t>
            </a:r>
            <a:r>
              <a:rPr lang="en-US" b="0" i="0" dirty="0">
                <a:solidFill>
                  <a:srgbClr val="333333"/>
                </a:solidFill>
                <a:effectLst/>
                <a:latin typeface="Red Hat Text" panose="02010303040201060303" pitchFamily="2" charset="0"/>
              </a:rPr>
              <a:t>a sociologist whose research focuses on family, adolescence, social policy and the welfare state, class and inequality, and qualitative methods.</a:t>
            </a:r>
            <a:endParaRPr lang="en-US" b="0" i="0" dirty="0">
              <a:solidFill>
                <a:srgbClr val="444444"/>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endParaRPr>
          </a:p>
          <a:p>
            <a:endParaRPr lang="en-US" sz="1200" dirty="0"/>
          </a:p>
          <a:p>
            <a:endParaRPr lang="en-US" dirty="0"/>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3</a:t>
            </a:fld>
            <a:endParaRPr lang="en-US" dirty="0"/>
          </a:p>
        </p:txBody>
      </p:sp>
    </p:spTree>
    <p:extLst>
      <p:ext uri="{BB962C8B-B14F-4D97-AF65-F5344CB8AC3E}">
        <p14:creationId xmlns:p14="http://schemas.microsoft.com/office/powerpoint/2010/main" val="456793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89891-8430-F08A-2F7E-4B3CA4140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DC21C2-F2FD-E91C-531D-3301BBB8B6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8C902D-E87C-ABC9-1CCA-C08B6419E9DA}"/>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Sarah: </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Good afternoon. I’m so excited to introduce our Visiting Poverty Scholars program. IRP has run this program since 1998, over 25 years.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Our goal is to e</a:t>
            </a:r>
            <a:r>
              <a:rPr lang="en-US" sz="1200" dirty="0"/>
              <a:t>nhance the research interests and resources available to poverty scholars from economically disadvantaged backgrounds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Over</a:t>
            </a:r>
            <a:r>
              <a:rPr lang="en-US" sz="1200" kern="1200" baseline="0" dirty="0">
                <a:solidFill>
                  <a:schemeClr val="tx1"/>
                </a:solidFill>
                <a:effectLst/>
                <a:latin typeface="+mn-lt"/>
                <a:ea typeface="+mn-ea"/>
                <a:cs typeface="+mn-cs"/>
              </a:rPr>
              <a:t> 84</a:t>
            </a:r>
            <a:r>
              <a:rPr lang="en-US" sz="1200" kern="1200" dirty="0">
                <a:solidFill>
                  <a:schemeClr val="tx1"/>
                </a:solidFill>
                <a:effectLst/>
                <a:latin typeface="+mn-lt"/>
                <a:ea typeface="+mn-ea"/>
                <a:cs typeface="+mn-cs"/>
              </a:rPr>
              <a:t> scholars have participated to date; many have maintained an ongoing relationship with IRP and have made important contributions to poverty-related research. Examples include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Christina</a:t>
            </a:r>
            <a:r>
              <a:rPr lang="en-US" sz="1200" kern="1200" baseline="0" dirty="0">
                <a:solidFill>
                  <a:schemeClr val="tx1"/>
                </a:solidFill>
                <a:effectLst/>
                <a:latin typeface="+mn-lt"/>
                <a:ea typeface="+mn-ea"/>
                <a:cs typeface="+mn-cs"/>
              </a:rPr>
              <a:t> Cross now at Harvard,</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Leah Hamilton now at Appalachian State University,</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Roberto Gonzales now at University of Pennsylvania,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Bradley Hardy now at Georgetown,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Michael Stoll now at UCLA and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Andria Smythe now at Howard University</a:t>
            </a:r>
          </a:p>
          <a:p>
            <a:pPr marL="0" indent="0" algn="ctr">
              <a:buNone/>
            </a:pPr>
            <a:endParaRPr lang="en-US" sz="1200" kern="1200" dirty="0">
              <a:solidFill>
                <a:schemeClr val="tx1"/>
              </a:solidFill>
              <a:effectLst/>
              <a:latin typeface="+mn-lt"/>
              <a:ea typeface="+mn-ea"/>
              <a:cs typeface="+mn-cs"/>
            </a:endParaRPr>
          </a:p>
          <a:p>
            <a:pPr marL="0" indent="0" algn="l">
              <a:buNone/>
            </a:pPr>
            <a:r>
              <a:rPr lang="en-US" sz="1200" kern="1200">
                <a:solidFill>
                  <a:schemeClr val="tx1"/>
                </a:solidFill>
                <a:effectLst/>
                <a:latin typeface="+mn-lt"/>
                <a:ea typeface="+mn-ea"/>
                <a:cs typeface="+mn-cs"/>
              </a:rPr>
              <a:t>The </a:t>
            </a:r>
            <a:r>
              <a:rPr lang="en-US" sz="1200" kern="1200" dirty="0">
                <a:solidFill>
                  <a:schemeClr val="tx1"/>
                </a:solidFill>
                <a:effectLst/>
                <a:latin typeface="+mn-lt"/>
                <a:ea typeface="+mn-ea"/>
                <a:cs typeface="+mn-cs"/>
              </a:rPr>
              <a:t>Visiting Scholars program seeks </a:t>
            </a:r>
            <a:r>
              <a:rPr lang="en-US" sz="1200" kern="1200">
                <a:solidFill>
                  <a:schemeClr val="tx1"/>
                </a:solidFill>
                <a:effectLst/>
                <a:latin typeface="+mn-lt"/>
                <a:ea typeface="+mn-ea"/>
                <a:cs typeface="+mn-cs"/>
              </a:rPr>
              <a:t>to </a:t>
            </a:r>
            <a:r>
              <a:rPr lang="en-US" sz="1200"/>
              <a:t>Enhance the research interests and resources available to poverty scholars from economically disadvantaged backgrounds</a:t>
            </a:r>
          </a:p>
          <a:p>
            <a:r>
              <a:rPr lang="en-US" sz="1200" kern="1200" dirty="0">
                <a:solidFill>
                  <a:schemeClr val="tx1"/>
                </a:solidFill>
                <a:effectLst/>
                <a:latin typeface="+mn-lt"/>
                <a:ea typeface="+mn-ea"/>
                <a:cs typeface="+mn-cs"/>
              </a:rPr>
              <a:t>. </a:t>
            </a:r>
          </a:p>
          <a:p>
            <a:endParaRPr lang="en-US" dirty="0"/>
          </a:p>
          <a:p>
            <a:endParaRPr lang="en-US" dirty="0"/>
          </a:p>
        </p:txBody>
      </p:sp>
      <p:sp>
        <p:nvSpPr>
          <p:cNvPr id="4" name="Slide Number Placeholder 3">
            <a:extLst>
              <a:ext uri="{FF2B5EF4-FFF2-40B4-BE49-F238E27FC236}">
                <a16:creationId xmlns:a16="http://schemas.microsoft.com/office/drawing/2014/main" id="{F758E5DD-1C42-2C6D-973D-2E74FE0C9084}"/>
              </a:ext>
            </a:extLst>
          </p:cNvPr>
          <p:cNvSpPr>
            <a:spLocks noGrp="1"/>
          </p:cNvSpPr>
          <p:nvPr>
            <p:ph type="sldNum" sz="quarter" idx="10"/>
          </p:nvPr>
        </p:nvSpPr>
        <p:spPr/>
        <p:txBody>
          <a:bodyPr/>
          <a:lstStyle/>
          <a:p>
            <a:fld id="{DD729FC6-F9E8-4AB9-87B9-427F82303567}" type="slidenum">
              <a:rPr lang="en-US" smtClean="0"/>
              <a:pPr/>
              <a:t>4</a:t>
            </a:fld>
            <a:endParaRPr lang="en-US" dirty="0"/>
          </a:p>
        </p:txBody>
      </p:sp>
    </p:spTree>
    <p:extLst>
      <p:ext uri="{BB962C8B-B14F-4D97-AF65-F5344CB8AC3E}">
        <p14:creationId xmlns:p14="http://schemas.microsoft.com/office/powerpoint/2010/main" val="4259749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BA102-76D1-D8F0-76FF-5FECEE83C6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FB328A-BA94-7BA6-C9CB-847A2A393F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8F0B2E-7AA0-CF82-3D23-799CECA69AC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With those goals in mind, IRP provides travel and expenses so that scholars can visit IRP or any one of its Collaborative of Poverty Center partners for one week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interact with faculty,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a:solidFill>
                <a:schemeClr val="tx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present a poverty related seminar of their choosing, and</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a:solidFill>
                <a:schemeClr val="tx1"/>
              </a:solidFill>
              <a:effectLst/>
              <a:latin typeface="+mn-lt"/>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a:solidFill>
                  <a:schemeClr val="tx1"/>
                </a:solidFill>
                <a:effectLst/>
                <a:latin typeface="+mn-lt"/>
                <a:ea typeface="+mn-ea"/>
                <a:cs typeface="+mn-cs"/>
              </a:rPr>
              <a:t>get to know the center’s staff and resources. </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a:solidFill>
                  <a:schemeClr val="tx1"/>
                </a:solidFill>
                <a:effectLst/>
                <a:latin typeface="+mn-lt"/>
                <a:ea typeface="+mn-ea"/>
                <a:cs typeface="+mn-cs"/>
              </a:rPr>
              <a:t>These visits are a terrific way for scholars – particularly junior scholars – to present their research to a group of engaged interdisciplinary poverty scholars and receive thoughtful feedback on their work. Visits also provide an opportunity to build relationships with resident faculty.</a:t>
            </a:r>
          </a:p>
          <a:p>
            <a:endParaRPr lang="en-US" dirty="0"/>
          </a:p>
          <a:p>
            <a:endParaRPr lang="en-US" dirty="0"/>
          </a:p>
        </p:txBody>
      </p:sp>
      <p:sp>
        <p:nvSpPr>
          <p:cNvPr id="4" name="Slide Number Placeholder 3">
            <a:extLst>
              <a:ext uri="{FF2B5EF4-FFF2-40B4-BE49-F238E27FC236}">
                <a16:creationId xmlns:a16="http://schemas.microsoft.com/office/drawing/2014/main" id="{1CC0D7B8-FB0B-6849-DA34-716DEE4DF9A9}"/>
              </a:ext>
            </a:extLst>
          </p:cNvPr>
          <p:cNvSpPr>
            <a:spLocks noGrp="1"/>
          </p:cNvSpPr>
          <p:nvPr>
            <p:ph type="sldNum" sz="quarter" idx="10"/>
          </p:nvPr>
        </p:nvSpPr>
        <p:spPr/>
        <p:txBody>
          <a:bodyPr/>
          <a:lstStyle/>
          <a:p>
            <a:fld id="{DD729FC6-F9E8-4AB9-87B9-427F82303567}" type="slidenum">
              <a:rPr lang="en-US" smtClean="0"/>
              <a:pPr/>
              <a:t>5</a:t>
            </a:fld>
            <a:endParaRPr lang="en-US" dirty="0"/>
          </a:p>
        </p:txBody>
      </p:sp>
    </p:spTree>
    <p:extLst>
      <p:ext uri="{BB962C8B-B14F-4D97-AF65-F5344CB8AC3E}">
        <p14:creationId xmlns:p14="http://schemas.microsoft.com/office/powerpoint/2010/main" val="2092428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Sarah: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tx1"/>
                </a:solidFill>
                <a:effectLst/>
                <a:latin typeface="+mn-lt"/>
                <a:ea typeface="+mn-ea"/>
                <a:cs typeface="+mn-cs"/>
              </a:rPr>
              <a:t>Visiting Scholars have the chance to visit one of the 11 poverty centers that are part of the U.S. Collaborative of Poverty Centers. A</a:t>
            </a:r>
            <a:r>
              <a:rPr lang="en-US" sz="1600" kern="1200" dirty="0">
                <a:solidFill>
                  <a:schemeClr val="tx1"/>
                </a:solidFill>
                <a:effectLst/>
                <a:latin typeface="+mn-lt"/>
                <a:ea typeface="+mn-ea"/>
                <a:cs typeface="+mn-cs"/>
              </a:rPr>
              <a:t>pplicants are asked to rank their preferences on which centers they would like to visit in their application materials. You can list up to three.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effectLst/>
                <a:latin typeface="+mn-lt"/>
                <a:ea typeface="+mn-ea"/>
                <a:cs typeface="+mn-cs"/>
              </a:rPr>
              <a:t>To give you a better sense of your options, I’ll spend the next 10 minutes or so giving an overview of each center.  </a:t>
            </a:r>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6</a:t>
            </a:fld>
            <a:endParaRPr lang="en-US" dirty="0"/>
          </a:p>
        </p:txBody>
      </p:sp>
    </p:spTree>
    <p:extLst>
      <p:ext uri="{BB962C8B-B14F-4D97-AF65-F5344CB8AC3E}">
        <p14:creationId xmlns:p14="http://schemas.microsoft.com/office/powerpoint/2010/main" val="3449115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I’ll start us off with IRP.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IRP is the longest serving poverty center and currently has over 300 affiliates both on and off the UW-Madison campus.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the National Research Center on Poverty &amp; Economic Mobility funded by the U.S. Department of Health and Human Services, IRP coordinates the U.S. Collaborative of Poverty Centers (CPC).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IRP and its partner centers support and train poverty and economic mobility scholars and provide relevant, cutting-edge research on a wide range of topics with the goal of improving the effectiveness of public policies to reduce poverty and its consequences. Some of IRP’s main research areas are early care and education, child maltreatment, child support, and fatherhood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D729FC6-F9E8-4AB9-87B9-427F82303567}" type="slidenum">
              <a:rPr lang="en-US" smtClean="0"/>
              <a:pPr/>
              <a:t>7</a:t>
            </a:fld>
            <a:endParaRPr lang="en-US" dirty="0"/>
          </a:p>
        </p:txBody>
      </p:sp>
    </p:spTree>
    <p:extLst>
      <p:ext uri="{BB962C8B-B14F-4D97-AF65-F5344CB8AC3E}">
        <p14:creationId xmlns:p14="http://schemas.microsoft.com/office/powerpoint/2010/main" val="3759894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55F7C-3580-CDE4-8BCD-88EFB630A4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7BBC14-81CC-9698-6E96-42D4C8638F5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CE0F7C-1AFD-0CF9-DCE8-F1FA130099D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Sarah: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Center on Poverty and Social Policy at Columbia University in New York City is directed Chris Wimer. They have 17 affiliates at Columbia and 39 off campus. CPSP </a:t>
            </a:r>
            <a:r>
              <a:rPr lang="en-US" sz="1800" b="0" i="0" dirty="0">
                <a:solidFill>
                  <a:srgbClr val="FFFFFF"/>
                </a:solidFill>
                <a:effectLst/>
                <a:latin typeface="proxima-nova"/>
              </a:rPr>
              <a:t>produces cutting-edge research to advance the understanding of poverty and the role of social policy in reducing poverty and promoting opportunity, economic security, and individual and family wellbeing in New York City and the United States.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Their work mainly focuses 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historical poverty trends and measurement,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youth poverty,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food insecurity and hunger,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anti-poverty policies and programs including tax credits.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Their work tracking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poverty rates during the COVID-19 pandemic and the expansion of the Child Tax Credit have been widely publicized.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endParaRPr lang="en-US" dirty="0"/>
          </a:p>
          <a:p>
            <a:endParaRPr lang="en-US" dirty="0"/>
          </a:p>
        </p:txBody>
      </p:sp>
      <p:sp>
        <p:nvSpPr>
          <p:cNvPr id="4" name="Slide Number Placeholder 3">
            <a:extLst>
              <a:ext uri="{FF2B5EF4-FFF2-40B4-BE49-F238E27FC236}">
                <a16:creationId xmlns:a16="http://schemas.microsoft.com/office/drawing/2014/main" id="{3B46566D-D99A-C4B4-CC47-3B28DDFD53F9}"/>
              </a:ext>
            </a:extLst>
          </p:cNvPr>
          <p:cNvSpPr>
            <a:spLocks noGrp="1"/>
          </p:cNvSpPr>
          <p:nvPr>
            <p:ph type="sldNum" sz="quarter" idx="10"/>
          </p:nvPr>
        </p:nvSpPr>
        <p:spPr/>
        <p:txBody>
          <a:bodyPr/>
          <a:lstStyle/>
          <a:p>
            <a:fld id="{DD729FC6-F9E8-4AB9-87B9-427F82303567}" type="slidenum">
              <a:rPr lang="en-US" smtClean="0"/>
              <a:pPr/>
              <a:t>8</a:t>
            </a:fld>
            <a:endParaRPr lang="en-US" dirty="0"/>
          </a:p>
        </p:txBody>
      </p:sp>
    </p:spTree>
    <p:extLst>
      <p:ext uri="{BB962C8B-B14F-4D97-AF65-F5344CB8AC3E}">
        <p14:creationId xmlns:p14="http://schemas.microsoft.com/office/powerpoint/2010/main" val="324503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A3A792-C43A-C785-C0F0-8AB9A953A2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B750324-D5EC-D094-1E7A-502758EACA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297C47-939F-920E-D2FD-A91A30CE85EE}"/>
              </a:ext>
            </a:extLst>
          </p:cNvPr>
          <p:cNvSpPr>
            <a:spLocks noGrp="1"/>
          </p:cNvSpPr>
          <p:nvPr>
            <p:ph type="body" idx="1"/>
          </p:nvPr>
        </p:nvSpPr>
        <p:spPr/>
        <p:txBody>
          <a:bodyPr/>
          <a:lstStyle/>
          <a:p>
            <a:r>
              <a:rPr lang="en-US" sz="1200" b="1" kern="1200" dirty="0">
                <a:solidFill>
                  <a:schemeClr val="tx1"/>
                </a:solidFill>
                <a:effectLst/>
                <a:latin typeface="+mn-lt"/>
                <a:ea typeface="+mn-ea"/>
                <a:cs typeface="+mn-cs"/>
              </a:rPr>
              <a:t>Sarah:</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we have the Center on Race and Wealth at Howard University in Washington, D.C., directed by Haydar Kurban. Dr. Kurban is an expert in </a:t>
            </a:r>
            <a:r>
              <a:rPr lang="en-US" sz="1800" b="0" i="0" dirty="0">
                <a:solidFill>
                  <a:srgbClr val="2F2F2F"/>
                </a:solidFill>
                <a:effectLst/>
                <a:latin typeface="Open Sans" panose="020B0606030504020204" pitchFamily="34" charset="0"/>
              </a:rPr>
              <a:t>racial and wealth equity, payday loans, financial security, retirement, family stability, gentrification, vulnerable populations and climate change, and education property taxes.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center primarily focuses on </a:t>
            </a:r>
          </a:p>
          <a:p>
            <a:pPr marL="285750" indent="-285750">
              <a:buFontTx/>
              <a:buChar char="-"/>
            </a:pPr>
            <a:r>
              <a:rPr lang="en-US" sz="1200" kern="1200" dirty="0">
                <a:solidFill>
                  <a:schemeClr val="tx1"/>
                </a:solidFill>
                <a:effectLst/>
                <a:latin typeface="+mn-lt"/>
                <a:ea typeface="+mn-ea"/>
                <a:cs typeface="+mn-cs"/>
              </a:rPr>
              <a:t>asset building, </a:t>
            </a:r>
          </a:p>
          <a:p>
            <a:pPr marL="285750" indent="-285750">
              <a:buFontTx/>
              <a:buChar char="-"/>
            </a:pPr>
            <a:r>
              <a:rPr lang="en-US" sz="1200" kern="1200" dirty="0">
                <a:solidFill>
                  <a:schemeClr val="tx1"/>
                </a:solidFill>
                <a:effectLst/>
                <a:latin typeface="+mn-lt"/>
                <a:ea typeface="+mn-ea"/>
                <a:cs typeface="+mn-cs"/>
              </a:rPr>
              <a:t>wealth accumulation, and </a:t>
            </a:r>
          </a:p>
          <a:p>
            <a:pPr marL="285750" indent="-285750">
              <a:buFontTx/>
              <a:buChar char="-"/>
            </a:pPr>
            <a:r>
              <a:rPr lang="en-US" sz="1200" kern="1200" dirty="0">
                <a:solidFill>
                  <a:schemeClr val="tx1"/>
                </a:solidFill>
                <a:effectLst/>
                <a:latin typeface="+mn-lt"/>
                <a:ea typeface="+mn-ea"/>
                <a:cs typeface="+mn-cs"/>
              </a:rPr>
              <a:t>racial wealth disparities.</a:t>
            </a:r>
          </a:p>
          <a:p>
            <a:endParaRPr lang="en-US" dirty="0"/>
          </a:p>
          <a:p>
            <a:endParaRPr lang="en-US" dirty="0"/>
          </a:p>
        </p:txBody>
      </p:sp>
      <p:sp>
        <p:nvSpPr>
          <p:cNvPr id="4" name="Slide Number Placeholder 3">
            <a:extLst>
              <a:ext uri="{FF2B5EF4-FFF2-40B4-BE49-F238E27FC236}">
                <a16:creationId xmlns:a16="http://schemas.microsoft.com/office/drawing/2014/main" id="{C4B36A46-2512-257B-789C-28695EECB34E}"/>
              </a:ext>
            </a:extLst>
          </p:cNvPr>
          <p:cNvSpPr>
            <a:spLocks noGrp="1"/>
          </p:cNvSpPr>
          <p:nvPr>
            <p:ph type="sldNum" sz="quarter" idx="10"/>
          </p:nvPr>
        </p:nvSpPr>
        <p:spPr/>
        <p:txBody>
          <a:bodyPr/>
          <a:lstStyle/>
          <a:p>
            <a:fld id="{DD729FC6-F9E8-4AB9-87B9-427F82303567}" type="slidenum">
              <a:rPr lang="en-US" smtClean="0"/>
              <a:pPr/>
              <a:t>9</a:t>
            </a:fld>
            <a:endParaRPr lang="en-US" dirty="0"/>
          </a:p>
        </p:txBody>
      </p:sp>
    </p:spTree>
    <p:extLst>
      <p:ext uri="{BB962C8B-B14F-4D97-AF65-F5344CB8AC3E}">
        <p14:creationId xmlns:p14="http://schemas.microsoft.com/office/powerpoint/2010/main" val="34019606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FFFFFF"/>
        </a:solidFill>
        <a:effectLst/>
      </p:bgPr>
    </p:bg>
    <p:spTree>
      <p:nvGrpSpPr>
        <p:cNvPr id="1" name=""/>
        <p:cNvGrpSpPr/>
        <p:nvPr/>
      </p:nvGrpSpPr>
      <p:grpSpPr>
        <a:xfrm>
          <a:off x="0" y="0"/>
          <a:ext cx="0" cy="0"/>
          <a:chOff x="0" y="0"/>
          <a:chExt cx="0" cy="0"/>
        </a:xfrm>
      </p:grpSpPr>
      <p:cxnSp>
        <p:nvCxnSpPr>
          <p:cNvPr id="5" name="Straight Connector 4"/>
          <p:cNvCxnSpPr/>
          <p:nvPr/>
        </p:nvCxnSpPr>
        <p:spPr>
          <a:xfrm>
            <a:off x="457200" y="1524000"/>
            <a:ext cx="8229600" cy="0"/>
          </a:xfrm>
          <a:prstGeom prst="line">
            <a:avLst/>
          </a:prstGeom>
          <a:ln w="50800">
            <a:solidFill>
              <a:srgbClr val="D91E3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286002"/>
            <a:ext cx="7772400" cy="1470025"/>
          </a:xfrm>
        </p:spPr>
        <p:txBody>
          <a:bodyPr/>
          <a:lstStyle>
            <a:lvl1pPr>
              <a:defRPr b="1">
                <a:effectLst/>
              </a:defRPr>
            </a:lvl1pPr>
          </a:lstStyle>
          <a:p>
            <a:r>
              <a:rPr lang="en-US"/>
              <a:t>Click to edit Master title style</a:t>
            </a:r>
            <a:endParaRPr lang="en-US" dirty="0"/>
          </a:p>
        </p:txBody>
      </p:sp>
      <p:sp>
        <p:nvSpPr>
          <p:cNvPr id="3" name="Subtitle 2"/>
          <p:cNvSpPr>
            <a:spLocks noGrp="1"/>
          </p:cNvSpPr>
          <p:nvPr>
            <p:ph type="subTitle" idx="1"/>
          </p:nvPr>
        </p:nvSpPr>
        <p:spPr>
          <a:xfrm>
            <a:off x="1295400" y="4267200"/>
            <a:ext cx="6400800" cy="1752600"/>
          </a:xfrm>
        </p:spPr>
        <p:txBody>
          <a:bodyPr/>
          <a:lstStyle>
            <a:lvl1pPr marL="0" indent="0" algn="ctr">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5"/>
          <p:cNvSpPr>
            <a:spLocks noGrp="1"/>
          </p:cNvSpPr>
          <p:nvPr>
            <p:ph type="dt" sz="half" idx="10"/>
          </p:nvPr>
        </p:nvSpPr>
        <p:spPr>
          <a:xfrm>
            <a:off x="6581775" y="6324602"/>
            <a:ext cx="2133600" cy="365125"/>
          </a:xfrm>
          <a:prstGeom prst="rect">
            <a:avLst/>
          </a:prstGeom>
        </p:spPr>
        <p:txBody>
          <a:bodyPr/>
          <a:lstStyle/>
          <a:p>
            <a:fld id="{DE6F0BDD-1F65-4C67-A75C-DCE352B40278}" type="datetime1">
              <a:rPr lang="en-US" smtClean="0">
                <a:solidFill>
                  <a:srgbClr val="000000"/>
                </a:solidFill>
              </a:rPr>
              <a:pPr/>
              <a:t>4/11/2025</a:t>
            </a:fld>
            <a:endParaRPr lang="en-US" dirty="0">
              <a:solidFill>
                <a:srgbClr val="000000"/>
              </a:solidFill>
            </a:endParaRPr>
          </a:p>
        </p:txBody>
      </p:sp>
      <p:sp>
        <p:nvSpPr>
          <p:cNvPr id="8" name="Slide Number Placeholder 7"/>
          <p:cNvSpPr>
            <a:spLocks noGrp="1"/>
          </p:cNvSpPr>
          <p:nvPr>
            <p:ph type="sldNum" sz="quarter" idx="12"/>
          </p:nvPr>
        </p:nvSpPr>
        <p:spPr>
          <a:xfrm>
            <a:off x="76200" y="6400802"/>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fld id="{11009DC9-08E5-4289-A7CA-33A98DE35817}"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1" y="112100"/>
            <a:ext cx="3058364" cy="1299805"/>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32344" y="6436076"/>
            <a:ext cx="2479313" cy="147286"/>
          </a:xfrm>
          <a:prstGeom prst="rect">
            <a:avLst/>
          </a:prstGeom>
        </p:spPr>
      </p:pic>
    </p:spTree>
    <p:extLst>
      <p:ext uri="{BB962C8B-B14F-4D97-AF65-F5344CB8AC3E}">
        <p14:creationId xmlns:p14="http://schemas.microsoft.com/office/powerpoint/2010/main" val="225403642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FFFFFF"/>
        </a:solidFill>
        <a:effectLst/>
      </p:bgPr>
    </p:bg>
    <p:spTree>
      <p:nvGrpSpPr>
        <p:cNvPr id="1" name=""/>
        <p:cNvGrpSpPr/>
        <p:nvPr/>
      </p:nvGrpSpPr>
      <p:grpSpPr>
        <a:xfrm>
          <a:off x="0" y="0"/>
          <a:ext cx="0" cy="0"/>
          <a:chOff x="0" y="0"/>
          <a:chExt cx="0" cy="0"/>
        </a:xfrm>
      </p:grpSpPr>
      <p:cxnSp>
        <p:nvCxnSpPr>
          <p:cNvPr id="5" name="Straight Connector 4"/>
          <p:cNvCxnSpPr/>
          <p:nvPr/>
        </p:nvCxnSpPr>
        <p:spPr>
          <a:xfrm>
            <a:off x="457200" y="1371600"/>
            <a:ext cx="8229600" cy="0"/>
          </a:xfrm>
          <a:prstGeom prst="line">
            <a:avLst/>
          </a:prstGeom>
          <a:ln w="50800">
            <a:solidFill>
              <a:srgbClr val="D91E38"/>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020762"/>
          </a:xfrm>
        </p:spPr>
        <p:txBody>
          <a:bodyPr/>
          <a:lstStyle>
            <a:lvl1pPr>
              <a:defRPr b="1">
                <a:effectLst/>
              </a:defRPr>
            </a:lvl1pPr>
          </a:lstStyle>
          <a:p>
            <a:r>
              <a:rPr lang="en-US"/>
              <a:t>Click to edit Master title style</a:t>
            </a:r>
            <a:endParaRPr lang="en-US" dirty="0"/>
          </a:p>
        </p:txBody>
      </p:sp>
      <p:sp>
        <p:nvSpPr>
          <p:cNvPr id="3" name="Content Placeholder 2"/>
          <p:cNvSpPr>
            <a:spLocks noGrp="1"/>
          </p:cNvSpPr>
          <p:nvPr>
            <p:ph idx="1"/>
          </p:nvPr>
        </p:nvSpPr>
        <p:spPr>
          <a:xfrm>
            <a:off x="454721" y="1600202"/>
            <a:ext cx="8229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5"/>
          <p:cNvSpPr>
            <a:spLocks noGrp="1"/>
          </p:cNvSpPr>
          <p:nvPr>
            <p:ph type="dt" sz="half" idx="10"/>
          </p:nvPr>
        </p:nvSpPr>
        <p:spPr>
          <a:xfrm>
            <a:off x="6581775" y="6324602"/>
            <a:ext cx="2133600" cy="365125"/>
          </a:xfrm>
          <a:prstGeom prst="rect">
            <a:avLst/>
          </a:prstGeom>
        </p:spPr>
        <p:txBody>
          <a:bodyPr/>
          <a:lstStyle>
            <a:lvl1pPr>
              <a:defRPr sz="1400">
                <a:latin typeface="Lato" panose="020F0502020204030203" pitchFamily="34" charset="0"/>
              </a:defRPr>
            </a:lvl1pPr>
          </a:lstStyle>
          <a:p>
            <a:fld id="{581EC08B-F5E3-41A4-BE12-9E2BA69CAFF1}" type="datetime1">
              <a:rPr lang="en-US" smtClean="0">
                <a:solidFill>
                  <a:srgbClr val="000000"/>
                </a:solidFill>
              </a:rPr>
              <a:pPr/>
              <a:t>4/11/2025</a:t>
            </a:fld>
            <a:endParaRPr lang="en-US" dirty="0">
              <a:solidFill>
                <a:srgbClr val="000000"/>
              </a:solidFill>
            </a:endParaRPr>
          </a:p>
        </p:txBody>
      </p:sp>
      <p:sp>
        <p:nvSpPr>
          <p:cNvPr id="7" name="Footer Placeholder 6"/>
          <p:cNvSpPr>
            <a:spLocks noGrp="1"/>
          </p:cNvSpPr>
          <p:nvPr>
            <p:ph type="ftr" sz="quarter" idx="11"/>
          </p:nvPr>
        </p:nvSpPr>
        <p:spPr>
          <a:xfrm>
            <a:off x="3124200" y="6356352"/>
            <a:ext cx="2895600" cy="365125"/>
          </a:xfrm>
          <a:prstGeom prst="rect">
            <a:avLst/>
          </a:prstGeom>
        </p:spPr>
        <p:txBody>
          <a:bodyPr/>
          <a:lstStyle/>
          <a:p>
            <a:endParaRPr lang="en-US" dirty="0">
              <a:solidFill>
                <a:srgbClr val="000000"/>
              </a:solidFill>
            </a:endParaRPr>
          </a:p>
        </p:txBody>
      </p:sp>
      <p:sp>
        <p:nvSpPr>
          <p:cNvPr id="8" name="Slide Number Placeholder 7"/>
          <p:cNvSpPr>
            <a:spLocks noGrp="1"/>
          </p:cNvSpPr>
          <p:nvPr>
            <p:ph type="sldNum" sz="quarter" idx="12"/>
          </p:nvPr>
        </p:nvSpPr>
        <p:spPr>
          <a:xfrm>
            <a:off x="76200" y="6400802"/>
            <a:ext cx="2133600" cy="365125"/>
          </a:xfrm>
          <a:prstGeom prst="rect">
            <a:avLst/>
          </a:prstGeom>
        </p:spPr>
        <p:txBody>
          <a:bodyPr/>
          <a:lstStyle>
            <a:lvl1pPr>
              <a:defRPr sz="1600" b="1">
                <a:solidFill>
                  <a:schemeClr val="tx1">
                    <a:lumMod val="50000"/>
                    <a:lumOff val="50000"/>
                  </a:schemeClr>
                </a:solidFill>
                <a:latin typeface="Arial" pitchFamily="34" charset="0"/>
                <a:cs typeface="Arial" pitchFamily="34" charset="0"/>
              </a:defRPr>
            </a:lvl1pPr>
          </a:lstStyle>
          <a:p>
            <a:fld id="{BB031200-BED1-4653-818C-32F74D7F0C11}"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8559" y="6264275"/>
            <a:ext cx="1075763" cy="457200"/>
          </a:xfrm>
          <a:prstGeom prst="rect">
            <a:avLst/>
          </a:prstGeom>
        </p:spPr>
      </p:pic>
    </p:spTree>
    <p:extLst>
      <p:ext uri="{BB962C8B-B14F-4D97-AF65-F5344CB8AC3E}">
        <p14:creationId xmlns:p14="http://schemas.microsoft.com/office/powerpoint/2010/main" val="4247185005"/>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4"/>
          </p:nvPr>
        </p:nvSpPr>
        <p:spPr>
          <a:xfrm>
            <a:off x="76200" y="6400802"/>
            <a:ext cx="2133600" cy="365125"/>
          </a:xfrm>
          <a:prstGeom prst="rect">
            <a:avLst/>
          </a:prstGeom>
        </p:spPr>
        <p:txBody>
          <a:bodyPr vert="horz" lIns="91440" tIns="45720" rIns="91440" bIns="45720" rtlCol="0" anchor="ctr"/>
          <a:lstStyle>
            <a:lvl1pPr algn="l">
              <a:defRPr sz="1600" b="1">
                <a:solidFill>
                  <a:schemeClr val="tx1">
                    <a:lumMod val="50000"/>
                    <a:lumOff val="50000"/>
                  </a:schemeClr>
                </a:solidFill>
                <a:latin typeface="Lato" panose="020F0502020204030203" pitchFamily="34" charset="0"/>
              </a:defRPr>
            </a:lvl1pPr>
          </a:lstStyle>
          <a:p>
            <a:fld id="{11009DC9-08E5-4289-A7CA-33A98DE35817}"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3203598004"/>
      </p:ext>
    </p:extLst>
  </p:cSld>
  <p:clrMap bg1="lt1" tx1="dk1" bg2="lt2" tx2="dk2" accent1="accent1" accent2="accent2" accent3="accent3" accent4="accent4" accent5="accent5" accent6="accent6" hlink="hlink" folHlink="folHlink"/>
  <p:sldLayoutIdLst>
    <p:sldLayoutId id="2147483742" r:id="rId1"/>
    <p:sldLayoutId id="2147483743" r:id="rId2"/>
  </p:sldLayoutIdLst>
  <p:transition spd="med">
    <p:fade/>
  </p:transition>
  <p:hf hdr="0" ftr="0" dt="0"/>
  <p:txStyles>
    <p:titleStyle>
      <a:lvl1pPr algn="ctr" rtl="0" eaLnBrk="1" fontAlgn="base" hangingPunct="1">
        <a:spcBef>
          <a:spcPct val="0"/>
        </a:spcBef>
        <a:spcAft>
          <a:spcPct val="0"/>
        </a:spcAft>
        <a:defRPr sz="4400" b="0" i="0" u="none" kern="1200">
          <a:solidFill>
            <a:schemeClr val="tx1"/>
          </a:solidFill>
          <a:effectLst/>
          <a:latin typeface="Lato" panose="020F0502020204030203" pitchFamily="34" charset="0"/>
          <a:ea typeface="+mj-ea"/>
          <a:cs typeface="+mj-cs"/>
        </a:defRPr>
      </a:lvl1pPr>
      <a:lvl2pPr algn="ctr" rtl="0" eaLnBrk="1" fontAlgn="base" hangingPunct="1">
        <a:spcBef>
          <a:spcPct val="0"/>
        </a:spcBef>
        <a:spcAft>
          <a:spcPct val="0"/>
        </a:spcAft>
        <a:defRPr sz="4400">
          <a:solidFill>
            <a:schemeClr val="tx1"/>
          </a:solidFill>
          <a:latin typeface="Corbel" pitchFamily="34" charset="0"/>
        </a:defRPr>
      </a:lvl2pPr>
      <a:lvl3pPr algn="ctr" rtl="0" eaLnBrk="1" fontAlgn="base" hangingPunct="1">
        <a:spcBef>
          <a:spcPct val="0"/>
        </a:spcBef>
        <a:spcAft>
          <a:spcPct val="0"/>
        </a:spcAft>
        <a:defRPr sz="4400">
          <a:solidFill>
            <a:schemeClr val="tx1"/>
          </a:solidFill>
          <a:latin typeface="Corbel" pitchFamily="34" charset="0"/>
        </a:defRPr>
      </a:lvl3pPr>
      <a:lvl4pPr algn="ctr" rtl="0" eaLnBrk="1" fontAlgn="base" hangingPunct="1">
        <a:spcBef>
          <a:spcPct val="0"/>
        </a:spcBef>
        <a:spcAft>
          <a:spcPct val="0"/>
        </a:spcAft>
        <a:defRPr sz="4400">
          <a:solidFill>
            <a:schemeClr val="tx1"/>
          </a:solidFill>
          <a:latin typeface="Corbel" pitchFamily="34" charset="0"/>
        </a:defRPr>
      </a:lvl4pPr>
      <a:lvl5pPr algn="ctr" rtl="0" eaLnBrk="1" fontAlgn="base" hangingPunct="1">
        <a:spcBef>
          <a:spcPct val="0"/>
        </a:spcBef>
        <a:spcAft>
          <a:spcPct val="0"/>
        </a:spcAft>
        <a:defRPr sz="4400">
          <a:solidFill>
            <a:schemeClr val="tx1"/>
          </a:solidFill>
          <a:latin typeface="Corbel" pitchFamily="34" charset="0"/>
        </a:defRPr>
      </a:lvl5pPr>
      <a:lvl6pPr marL="457200" algn="ctr" rtl="0" eaLnBrk="1" fontAlgn="base" hangingPunct="1">
        <a:spcBef>
          <a:spcPct val="0"/>
        </a:spcBef>
        <a:spcAft>
          <a:spcPct val="0"/>
        </a:spcAft>
        <a:defRPr sz="4400">
          <a:solidFill>
            <a:schemeClr val="tx1"/>
          </a:solidFill>
          <a:latin typeface="Corbel" pitchFamily="34" charset="0"/>
        </a:defRPr>
      </a:lvl6pPr>
      <a:lvl7pPr marL="914400" algn="ctr" rtl="0" eaLnBrk="1" fontAlgn="base" hangingPunct="1">
        <a:spcBef>
          <a:spcPct val="0"/>
        </a:spcBef>
        <a:spcAft>
          <a:spcPct val="0"/>
        </a:spcAft>
        <a:defRPr sz="4400">
          <a:solidFill>
            <a:schemeClr val="tx1"/>
          </a:solidFill>
          <a:latin typeface="Corbel" pitchFamily="34" charset="0"/>
        </a:defRPr>
      </a:lvl7pPr>
      <a:lvl8pPr marL="1371600" algn="ctr" rtl="0" eaLnBrk="1" fontAlgn="base" hangingPunct="1">
        <a:spcBef>
          <a:spcPct val="0"/>
        </a:spcBef>
        <a:spcAft>
          <a:spcPct val="0"/>
        </a:spcAft>
        <a:defRPr sz="4400">
          <a:solidFill>
            <a:schemeClr val="tx1"/>
          </a:solidFill>
          <a:latin typeface="Corbel" pitchFamily="34" charset="0"/>
        </a:defRPr>
      </a:lvl8pPr>
      <a:lvl9pPr marL="1828800" algn="ctr" rtl="0" eaLnBrk="1" fontAlgn="base" hangingPunct="1">
        <a:spcBef>
          <a:spcPct val="0"/>
        </a:spcBef>
        <a:spcAft>
          <a:spcPct val="0"/>
        </a:spcAft>
        <a:defRPr sz="4400">
          <a:solidFill>
            <a:schemeClr val="tx1"/>
          </a:solidFill>
          <a:latin typeface="Corbel"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Lato" panose="020F0502020204030203" pitchFamily="34" charset="0"/>
          <a:ea typeface="+mn-ea"/>
          <a:cs typeface="+mn-cs"/>
        </a:defRPr>
      </a:lvl1pPr>
      <a:lvl2pPr marL="742950" indent="-285750" algn="l" rtl="0" eaLnBrk="1" fontAlgn="base" hangingPunct="1">
        <a:spcBef>
          <a:spcPct val="20000"/>
        </a:spcBef>
        <a:spcAft>
          <a:spcPct val="0"/>
        </a:spcAft>
        <a:buFont typeface="Arial" charset="0"/>
        <a:buChar char="–"/>
        <a:defRPr sz="2800" b="0" i="0" u="none" kern="1200">
          <a:solidFill>
            <a:schemeClr val="tx1"/>
          </a:solidFill>
          <a:latin typeface="Lato" panose="020F0502020204030203" pitchFamily="34"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Lato" panose="020F0502020204030203" pitchFamily="34"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Lato" panose="020F0502020204030203" pitchFamily="34" charset="0"/>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Lato" panose="020F0502020204030203"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overty.umich.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hyperlink" Target="https://cpr.uky.ed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hyperlink" Target="https://leo.nd.edu/"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hyperlink" Target="https://inequality.stanford.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hyperlink" Target="https://poverty.ucdavis.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hyperlink" Target="https://www.cpip.uci.edu/index.ph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epts.washington.edu/wcp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rpwisc.formstack.com/forms/cpc_scholar_in_residen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irp.wisc.edu/visiting-poverty-scholars-progra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www.irp.wisc.edu/connect/" TargetMode="External"/><Relationship Id="rId4" Type="http://schemas.openxmlformats.org/officeDocument/2006/relationships/hyperlink" Target="https://www.irp.wisc.edu/visiting-poverty-scholars-program-2025-2026-application-deadline-4-30-2025-1159-p-m-cdt/"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rp.wisc.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overtycenter.columbia.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s://coascenters.howard.edu/research-centers/center-race-and-wealth"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7929" y="2451708"/>
            <a:ext cx="7084943" cy="2209800"/>
          </a:xfrm>
        </p:spPr>
        <p:txBody>
          <a:bodyPr>
            <a:normAutofit/>
          </a:bodyPr>
          <a:lstStyle/>
          <a:p>
            <a:r>
              <a:rPr lang="en-US" dirty="0"/>
              <a:t>Visiting Poverty Scholars Program</a:t>
            </a:r>
          </a:p>
        </p:txBody>
      </p:sp>
      <p:sp>
        <p:nvSpPr>
          <p:cNvPr id="3" name="Subtitle 2"/>
          <p:cNvSpPr>
            <a:spLocks noGrp="1"/>
          </p:cNvSpPr>
          <p:nvPr>
            <p:ph type="subTitle" idx="1"/>
          </p:nvPr>
        </p:nvSpPr>
        <p:spPr>
          <a:xfrm>
            <a:off x="1392382" y="4536544"/>
            <a:ext cx="6400800" cy="673564"/>
          </a:xfrm>
        </p:spPr>
        <p:txBody>
          <a:bodyPr/>
          <a:lstStyle/>
          <a:p>
            <a:pPr marL="0" indent="0" algn="ctr">
              <a:buNone/>
            </a:pPr>
            <a:r>
              <a:rPr lang="en-US" sz="3200" cap="none" dirty="0">
                <a:solidFill>
                  <a:schemeClr val="tx2">
                    <a:lumMod val="40000"/>
                    <a:lumOff val="60000"/>
                  </a:schemeClr>
                </a:solidFill>
              </a:rPr>
              <a:t>April 11, 2025</a:t>
            </a:r>
          </a:p>
        </p:txBody>
      </p:sp>
      <p:sp>
        <p:nvSpPr>
          <p:cNvPr id="4" name="Slide Number Placeholder 3"/>
          <p:cNvSpPr>
            <a:spLocks noGrp="1"/>
          </p:cNvSpPr>
          <p:nvPr>
            <p:ph type="sldNum" sz="quarter" idx="12"/>
          </p:nvPr>
        </p:nvSpPr>
        <p:spPr/>
        <p:txBody>
          <a:bodyPr/>
          <a:lstStyle/>
          <a:p>
            <a:fld id="{11009DC9-08E5-4289-A7CA-33A98DE35817}" type="slidenum">
              <a:rPr lang="en-US" smtClean="0">
                <a:solidFill>
                  <a:srgbClr val="000000">
                    <a:lumMod val="50000"/>
                    <a:lumOff val="50000"/>
                  </a:srgbClr>
                </a:solidFill>
              </a:rPr>
              <a:pPr/>
              <a:t>1</a:t>
            </a:fld>
            <a:endParaRPr lang="en-US" dirty="0">
              <a:solidFill>
                <a:srgbClr val="000000">
                  <a:lumMod val="50000"/>
                  <a:lumOff val="50000"/>
                </a:srgbClr>
              </a:solidFill>
            </a:endParaRPr>
          </a:p>
        </p:txBody>
      </p:sp>
      <p:sp>
        <p:nvSpPr>
          <p:cNvPr id="5" name="Subtitle 2">
            <a:extLst>
              <a:ext uri="{FF2B5EF4-FFF2-40B4-BE49-F238E27FC236}">
                <a16:creationId xmlns:a16="http://schemas.microsoft.com/office/drawing/2014/main" id="{9E7DBE2F-D03B-A68C-F154-FD613DCF22A6}"/>
              </a:ext>
            </a:extLst>
          </p:cNvPr>
          <p:cNvSpPr txBox="1">
            <a:spLocks/>
          </p:cNvSpPr>
          <p:nvPr/>
        </p:nvSpPr>
        <p:spPr bwMode="auto">
          <a:xfrm>
            <a:off x="1371600" y="2239890"/>
            <a:ext cx="6400800" cy="673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ts val="0"/>
              </a:spcBef>
              <a:spcAft>
                <a:spcPct val="0"/>
              </a:spcAft>
              <a:buFont typeface="Arial" charset="0"/>
              <a:buNone/>
              <a:defRPr sz="3200" kern="1200">
                <a:solidFill>
                  <a:schemeClr val="tx1">
                    <a:tint val="75000"/>
                  </a:schemeClr>
                </a:solidFill>
                <a:latin typeface="Lato" panose="020F0502020204030203" pitchFamily="34" charset="0"/>
                <a:ea typeface="+mn-ea"/>
                <a:cs typeface="+mn-cs"/>
              </a:defRPr>
            </a:lvl1pPr>
            <a:lvl2pPr marL="457200" indent="0" algn="ctr" rtl="0" eaLnBrk="1" fontAlgn="base" hangingPunct="1">
              <a:spcBef>
                <a:spcPct val="20000"/>
              </a:spcBef>
              <a:spcAft>
                <a:spcPct val="0"/>
              </a:spcAft>
              <a:buFont typeface="Arial" charset="0"/>
              <a:buNone/>
              <a:defRPr sz="2800" b="0" i="0" u="none" kern="1200">
                <a:solidFill>
                  <a:schemeClr val="tx1">
                    <a:tint val="75000"/>
                  </a:schemeClr>
                </a:solidFill>
                <a:latin typeface="Lato" panose="020F0502020204030203" pitchFamily="34" charset="0"/>
                <a:ea typeface="+mn-ea"/>
                <a:cs typeface="+mn-cs"/>
              </a:defRPr>
            </a:lvl2pPr>
            <a:lvl3pPr marL="914400" indent="0" algn="ctr" rtl="0" eaLnBrk="1" fontAlgn="base" hangingPunct="1">
              <a:spcBef>
                <a:spcPct val="20000"/>
              </a:spcBef>
              <a:spcAft>
                <a:spcPct val="0"/>
              </a:spcAft>
              <a:buFont typeface="Arial" charset="0"/>
              <a:buNone/>
              <a:defRPr sz="2400" kern="1200">
                <a:solidFill>
                  <a:schemeClr val="tx1">
                    <a:tint val="75000"/>
                  </a:schemeClr>
                </a:solidFill>
                <a:latin typeface="Lato" panose="020F0502020204030203" pitchFamily="34" charset="0"/>
                <a:ea typeface="+mn-ea"/>
                <a:cs typeface="+mn-cs"/>
              </a:defRPr>
            </a:lvl3pPr>
            <a:lvl4pPr marL="13716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4pPr>
            <a:lvl5pPr marL="1828800" indent="0" algn="ctr" rtl="0" eaLnBrk="1" fontAlgn="base" hangingPunct="1">
              <a:spcBef>
                <a:spcPct val="20000"/>
              </a:spcBef>
              <a:spcAft>
                <a:spcPct val="0"/>
              </a:spcAft>
              <a:buFont typeface="Arial" charset="0"/>
              <a:buNone/>
              <a:defRPr sz="2000" kern="1200">
                <a:solidFill>
                  <a:schemeClr val="tx1">
                    <a:tint val="75000"/>
                  </a:schemeClr>
                </a:solidFill>
                <a:latin typeface="Lato" panose="020F0502020204030203" pitchFamily="34"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a:solidFill>
                  <a:schemeClr val="tx2">
                    <a:lumMod val="40000"/>
                    <a:lumOff val="60000"/>
                  </a:schemeClr>
                </a:solidFill>
              </a:rPr>
              <a:t>2025 Call for Applicants</a:t>
            </a:r>
          </a:p>
        </p:txBody>
      </p:sp>
    </p:spTree>
    <p:extLst>
      <p:ext uri="{BB962C8B-B14F-4D97-AF65-F5344CB8AC3E}">
        <p14:creationId xmlns:p14="http://schemas.microsoft.com/office/powerpoint/2010/main" val="346099080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5BF8E0-7375-8CE7-40CA-3A51D05271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41E12E-EF24-381C-6EA6-8BBAE206FC8E}"/>
              </a:ext>
            </a:extLst>
          </p:cNvPr>
          <p:cNvSpPr>
            <a:spLocks noGrp="1"/>
          </p:cNvSpPr>
          <p:nvPr>
            <p:ph type="title"/>
          </p:nvPr>
        </p:nvSpPr>
        <p:spPr/>
        <p:txBody>
          <a:bodyPr>
            <a:normAutofit/>
          </a:bodyPr>
          <a:lstStyle/>
          <a:p>
            <a:r>
              <a:rPr lang="en-US" dirty="0"/>
              <a:t>Poverty Solutions</a:t>
            </a:r>
          </a:p>
        </p:txBody>
      </p:sp>
      <p:sp>
        <p:nvSpPr>
          <p:cNvPr id="3" name="Content Placeholder 2">
            <a:extLst>
              <a:ext uri="{FF2B5EF4-FFF2-40B4-BE49-F238E27FC236}">
                <a16:creationId xmlns:a16="http://schemas.microsoft.com/office/drawing/2014/main" id="{C1A087BC-8F8C-99D1-E956-2F82BD5C8D9A}"/>
              </a:ext>
            </a:extLst>
          </p:cNvPr>
          <p:cNvSpPr>
            <a:spLocks noGrp="1"/>
          </p:cNvSpPr>
          <p:nvPr>
            <p:ph idx="1"/>
          </p:nvPr>
        </p:nvSpPr>
        <p:spPr/>
        <p:txBody>
          <a:bodyPr/>
          <a:lstStyle/>
          <a:p>
            <a:r>
              <a:rPr lang="en-US" sz="2400" dirty="0"/>
              <a:t>University of Michigan</a:t>
            </a:r>
          </a:p>
          <a:p>
            <a:r>
              <a:rPr lang="en-US" sz="2400" dirty="0"/>
              <a:t>Director: Luke Shaefer</a:t>
            </a:r>
          </a:p>
          <a:p>
            <a:r>
              <a:rPr lang="en-US" sz="2400" dirty="0">
                <a:hlinkClick r:id="rId3"/>
              </a:rPr>
              <a:t>https://poverty.umich.edu/</a:t>
            </a:r>
            <a:endParaRPr lang="en-US" sz="2400" dirty="0"/>
          </a:p>
          <a:p>
            <a:r>
              <a:rPr lang="en-US" sz="2400" dirty="0"/>
              <a:t>150+ affiliates</a:t>
            </a:r>
          </a:p>
          <a:p>
            <a:r>
              <a:rPr lang="en-US" sz="2400" dirty="0"/>
              <a:t>Example Areas &amp; Projects of Focus: </a:t>
            </a:r>
          </a:p>
          <a:p>
            <a:pPr lvl="1"/>
            <a:r>
              <a:rPr lang="en-US" sz="2400" dirty="0"/>
              <a:t>Detroit Partnership on Economic Mobility</a:t>
            </a:r>
          </a:p>
          <a:p>
            <a:pPr lvl="1"/>
            <a:r>
              <a:rPr lang="en-US" sz="2400" dirty="0"/>
              <a:t>Flint Rx Kids</a:t>
            </a:r>
          </a:p>
          <a:p>
            <a:pPr lvl="1"/>
            <a:r>
              <a:rPr lang="en-US" sz="2400" dirty="0"/>
              <a:t>Understanding Communities of Deep Disadvantage</a:t>
            </a:r>
          </a:p>
          <a:p>
            <a:endParaRPr lang="en-US" sz="2400" dirty="0"/>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28E31FC6-3939-1780-E890-9DBC7E02A1AA}"/>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10</a:t>
            </a:fld>
            <a:endParaRPr lang="en-US" dirty="0">
              <a:solidFill>
                <a:srgbClr val="000000">
                  <a:lumMod val="50000"/>
                  <a:lumOff val="50000"/>
                </a:srgbClr>
              </a:solidFill>
            </a:endParaRPr>
          </a:p>
        </p:txBody>
      </p:sp>
      <p:pic>
        <p:nvPicPr>
          <p:cNvPr id="5" name="Content Placeholder 5">
            <a:extLst>
              <a:ext uri="{FF2B5EF4-FFF2-40B4-BE49-F238E27FC236}">
                <a16:creationId xmlns:a16="http://schemas.microsoft.com/office/drawing/2014/main" id="{92EE05DB-B121-181F-7D92-450A809708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721" y="5349084"/>
            <a:ext cx="8365038" cy="914400"/>
          </a:xfrm>
          <a:prstGeom prst="rect">
            <a:avLst/>
          </a:prstGeom>
        </p:spPr>
      </p:pic>
    </p:spTree>
    <p:extLst>
      <p:ext uri="{BB962C8B-B14F-4D97-AF65-F5344CB8AC3E}">
        <p14:creationId xmlns:p14="http://schemas.microsoft.com/office/powerpoint/2010/main" val="419838372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4E3EA-13B6-8815-4AD6-5FCD421FD3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7DF31-CEB0-913B-E57C-53E41E71E408}"/>
              </a:ext>
            </a:extLst>
          </p:cNvPr>
          <p:cNvSpPr>
            <a:spLocks noGrp="1"/>
          </p:cNvSpPr>
          <p:nvPr>
            <p:ph type="title"/>
          </p:nvPr>
        </p:nvSpPr>
        <p:spPr/>
        <p:txBody>
          <a:bodyPr>
            <a:normAutofit/>
          </a:bodyPr>
          <a:lstStyle/>
          <a:p>
            <a:r>
              <a:rPr lang="en-US" dirty="0"/>
              <a:t>Center for Poverty Research</a:t>
            </a:r>
          </a:p>
        </p:txBody>
      </p:sp>
      <p:sp>
        <p:nvSpPr>
          <p:cNvPr id="3" name="Content Placeholder 2">
            <a:extLst>
              <a:ext uri="{FF2B5EF4-FFF2-40B4-BE49-F238E27FC236}">
                <a16:creationId xmlns:a16="http://schemas.microsoft.com/office/drawing/2014/main" id="{0E0E5EA2-F4A5-329D-04D6-E7094FBFD6E1}"/>
              </a:ext>
            </a:extLst>
          </p:cNvPr>
          <p:cNvSpPr>
            <a:spLocks noGrp="1"/>
          </p:cNvSpPr>
          <p:nvPr>
            <p:ph idx="1"/>
          </p:nvPr>
        </p:nvSpPr>
        <p:spPr/>
        <p:txBody>
          <a:bodyPr/>
          <a:lstStyle/>
          <a:p>
            <a:r>
              <a:rPr lang="en-US" sz="2800" dirty="0"/>
              <a:t>University of  Kentucky</a:t>
            </a:r>
          </a:p>
          <a:p>
            <a:r>
              <a:rPr lang="en-US" sz="2800" dirty="0"/>
              <a:t>Director: James Ziliak</a:t>
            </a:r>
          </a:p>
          <a:p>
            <a:r>
              <a:rPr lang="en-US" sz="2800" dirty="0">
                <a:hlinkClick r:id="rId3"/>
              </a:rPr>
              <a:t>https://cpr.uky.edu/</a:t>
            </a:r>
            <a:endParaRPr lang="en-US" sz="2800" dirty="0"/>
          </a:p>
          <a:p>
            <a:r>
              <a:rPr lang="en-US" sz="2800" dirty="0"/>
              <a:t>24 affiliates</a:t>
            </a:r>
          </a:p>
          <a:p>
            <a:r>
              <a:rPr lang="en-US" sz="2800" dirty="0"/>
              <a:t>Example Areas of Focus: </a:t>
            </a:r>
          </a:p>
          <a:p>
            <a:pPr lvl="1"/>
            <a:r>
              <a:rPr lang="en-US" dirty="0"/>
              <a:t>Food Assistance Programs</a:t>
            </a:r>
          </a:p>
          <a:p>
            <a:pPr lvl="1"/>
            <a:r>
              <a:rPr lang="en-US" dirty="0"/>
              <a:t>Food Insecurity</a:t>
            </a:r>
          </a:p>
          <a:p>
            <a:endParaRPr lang="en-US" sz="2400" dirty="0"/>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034B002E-9610-C0BE-0FEE-8FE7745D5FC8}"/>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11</a:t>
            </a:fld>
            <a:endParaRPr lang="en-US" dirty="0">
              <a:solidFill>
                <a:srgbClr val="000000">
                  <a:lumMod val="50000"/>
                  <a:lumOff val="50000"/>
                </a:srgbClr>
              </a:solidFill>
            </a:endParaRPr>
          </a:p>
        </p:txBody>
      </p:sp>
      <p:pic>
        <p:nvPicPr>
          <p:cNvPr id="6" name="Content Placeholder 5" descr="A picture containing text&#10;&#10;Description automatically generated">
            <a:extLst>
              <a:ext uri="{FF2B5EF4-FFF2-40B4-BE49-F238E27FC236}">
                <a16:creationId xmlns:a16="http://schemas.microsoft.com/office/drawing/2014/main" id="{64980353-399A-A1A3-6304-937DECFC49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3200" y="4902520"/>
            <a:ext cx="5244194" cy="1223645"/>
          </a:xfrm>
          <a:prstGeom prst="rect">
            <a:avLst/>
          </a:prstGeom>
        </p:spPr>
      </p:pic>
    </p:spTree>
    <p:extLst>
      <p:ext uri="{BB962C8B-B14F-4D97-AF65-F5344CB8AC3E}">
        <p14:creationId xmlns:p14="http://schemas.microsoft.com/office/powerpoint/2010/main" val="206733985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00216-4B22-2751-44F1-9A305A2C1B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E5EB16-E288-4819-FBBE-80351D52881C}"/>
              </a:ext>
            </a:extLst>
          </p:cNvPr>
          <p:cNvSpPr>
            <a:spLocks noGrp="1"/>
          </p:cNvSpPr>
          <p:nvPr>
            <p:ph type="title"/>
          </p:nvPr>
        </p:nvSpPr>
        <p:spPr/>
        <p:txBody>
          <a:bodyPr>
            <a:normAutofit fontScale="90000"/>
          </a:bodyPr>
          <a:lstStyle/>
          <a:p>
            <a:r>
              <a:rPr lang="en-US" dirty="0"/>
              <a:t>Wilson Sheehan Lab for Economic Opportunities</a:t>
            </a:r>
          </a:p>
        </p:txBody>
      </p:sp>
      <p:sp>
        <p:nvSpPr>
          <p:cNvPr id="3" name="Content Placeholder 2">
            <a:extLst>
              <a:ext uri="{FF2B5EF4-FFF2-40B4-BE49-F238E27FC236}">
                <a16:creationId xmlns:a16="http://schemas.microsoft.com/office/drawing/2014/main" id="{9EB3C419-F498-A6A2-FFE0-D08D380CA1F4}"/>
              </a:ext>
            </a:extLst>
          </p:cNvPr>
          <p:cNvSpPr>
            <a:spLocks noGrp="1"/>
          </p:cNvSpPr>
          <p:nvPr>
            <p:ph idx="1"/>
          </p:nvPr>
        </p:nvSpPr>
        <p:spPr/>
        <p:txBody>
          <a:bodyPr/>
          <a:lstStyle/>
          <a:p>
            <a:r>
              <a:rPr lang="en-US" sz="2800" dirty="0"/>
              <a:t>University of  Notre Dame</a:t>
            </a:r>
          </a:p>
          <a:p>
            <a:r>
              <a:rPr lang="en-US" sz="2800" dirty="0"/>
              <a:t>Directors: William Evans, Heather Reynolds,  James Sullivan</a:t>
            </a:r>
          </a:p>
          <a:p>
            <a:r>
              <a:rPr lang="en-US" sz="2800" dirty="0">
                <a:hlinkClick r:id="rId3"/>
              </a:rPr>
              <a:t>https://leo.nd.edu/</a:t>
            </a:r>
            <a:endParaRPr lang="en-US" sz="2800" dirty="0"/>
          </a:p>
          <a:p>
            <a:r>
              <a:rPr lang="en-US" sz="2800" dirty="0"/>
              <a:t>106 affiliates</a:t>
            </a:r>
          </a:p>
          <a:p>
            <a:r>
              <a:rPr lang="en-US" sz="2800" dirty="0"/>
              <a:t>Example Projects &amp; Areas of Focus: </a:t>
            </a:r>
          </a:p>
          <a:p>
            <a:pPr lvl="1"/>
            <a:r>
              <a:rPr lang="en-US" dirty="0"/>
              <a:t>Education</a:t>
            </a:r>
          </a:p>
          <a:p>
            <a:pPr lvl="1"/>
            <a:r>
              <a:rPr lang="en-US" dirty="0"/>
              <a:t>Criminal Justice</a:t>
            </a:r>
          </a:p>
          <a:p>
            <a:pPr lvl="1"/>
            <a:r>
              <a:rPr lang="en-US" dirty="0"/>
              <a:t>Healthcare</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B1C27539-3895-2E23-04A8-DE0415D2EC59}"/>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12</a:t>
            </a:fld>
            <a:endParaRPr lang="en-US" dirty="0">
              <a:solidFill>
                <a:srgbClr val="000000">
                  <a:lumMod val="50000"/>
                  <a:lumOff val="50000"/>
                </a:srgbClr>
              </a:solidFill>
            </a:endParaRPr>
          </a:p>
        </p:txBody>
      </p:sp>
      <p:pic>
        <p:nvPicPr>
          <p:cNvPr id="5" name="Picture 4" descr="Logo&#10;&#10;Description automatically generated">
            <a:extLst>
              <a:ext uri="{FF2B5EF4-FFF2-40B4-BE49-F238E27FC236}">
                <a16:creationId xmlns:a16="http://schemas.microsoft.com/office/drawing/2014/main" id="{E7F6D7C1-342F-A77E-9C7E-9753703F40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55674" y="4114800"/>
            <a:ext cx="3505200" cy="3505200"/>
          </a:xfrm>
          <a:prstGeom prst="rect">
            <a:avLst/>
          </a:prstGeom>
        </p:spPr>
      </p:pic>
    </p:spTree>
    <p:extLst>
      <p:ext uri="{BB962C8B-B14F-4D97-AF65-F5344CB8AC3E}">
        <p14:creationId xmlns:p14="http://schemas.microsoft.com/office/powerpoint/2010/main" val="3149921305"/>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F3561-A649-90CE-4962-8F25200853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E96E52-A605-A080-FA09-C4188B97E1F4}"/>
              </a:ext>
            </a:extLst>
          </p:cNvPr>
          <p:cNvSpPr>
            <a:spLocks noGrp="1"/>
          </p:cNvSpPr>
          <p:nvPr>
            <p:ph type="title"/>
          </p:nvPr>
        </p:nvSpPr>
        <p:spPr/>
        <p:txBody>
          <a:bodyPr>
            <a:normAutofit fontScale="90000"/>
          </a:bodyPr>
          <a:lstStyle/>
          <a:p>
            <a:r>
              <a:rPr lang="en-US" dirty="0"/>
              <a:t>Stanford Center of Poverty and Inequality</a:t>
            </a:r>
          </a:p>
        </p:txBody>
      </p:sp>
      <p:sp>
        <p:nvSpPr>
          <p:cNvPr id="3" name="Content Placeholder 2">
            <a:extLst>
              <a:ext uri="{FF2B5EF4-FFF2-40B4-BE49-F238E27FC236}">
                <a16:creationId xmlns:a16="http://schemas.microsoft.com/office/drawing/2014/main" id="{9A82C479-84DD-3F7D-1485-3B54F1392E63}"/>
              </a:ext>
            </a:extLst>
          </p:cNvPr>
          <p:cNvSpPr>
            <a:spLocks noGrp="1"/>
          </p:cNvSpPr>
          <p:nvPr>
            <p:ph idx="1"/>
          </p:nvPr>
        </p:nvSpPr>
        <p:spPr/>
        <p:txBody>
          <a:bodyPr/>
          <a:lstStyle/>
          <a:p>
            <a:r>
              <a:rPr lang="en-US" sz="2400" dirty="0"/>
              <a:t>Stanford University</a:t>
            </a:r>
          </a:p>
          <a:p>
            <a:r>
              <a:rPr lang="en-US" sz="2400" dirty="0"/>
              <a:t>Director: David </a:t>
            </a:r>
            <a:r>
              <a:rPr lang="en-US" sz="2400" dirty="0" err="1"/>
              <a:t>Grusky</a:t>
            </a:r>
            <a:r>
              <a:rPr lang="en-US" sz="2400" dirty="0"/>
              <a:t> and Sara Kimberlin</a:t>
            </a:r>
          </a:p>
          <a:p>
            <a:r>
              <a:rPr lang="en-US" sz="2400" dirty="0">
                <a:hlinkClick r:id="rId3"/>
              </a:rPr>
              <a:t>https://inequality.stanford.edu/</a:t>
            </a:r>
            <a:endParaRPr lang="en-US" sz="2400" dirty="0"/>
          </a:p>
          <a:p>
            <a:r>
              <a:rPr lang="en-US" sz="2400" dirty="0"/>
              <a:t>160 on-campus affiliates, 420 national and international affiliates</a:t>
            </a:r>
          </a:p>
          <a:p>
            <a:r>
              <a:rPr lang="en-US" sz="2400" dirty="0"/>
              <a:t>Example Projects &amp; Areas of Focus: </a:t>
            </a:r>
          </a:p>
          <a:p>
            <a:pPr lvl="1"/>
            <a:r>
              <a:rPr lang="en-US" sz="2400" dirty="0"/>
              <a:t>Annual Poverty and Inequality Report</a:t>
            </a:r>
          </a:p>
          <a:p>
            <a:pPr lvl="1"/>
            <a:r>
              <a:rPr lang="en-US" sz="2400" dirty="0"/>
              <a:t>Social Mobility</a:t>
            </a:r>
          </a:p>
          <a:p>
            <a:pPr lvl="1"/>
            <a:r>
              <a:rPr lang="en-US" sz="2400" dirty="0"/>
              <a:t>American Voices Project</a:t>
            </a:r>
          </a:p>
          <a:p>
            <a:pPr lvl="1"/>
            <a:endParaRPr lang="en-US" sz="2400" dirty="0"/>
          </a:p>
          <a:p>
            <a:pPr lvl="1"/>
            <a:endParaRPr lang="en-US" sz="2400" dirty="0"/>
          </a:p>
          <a:p>
            <a:pPr lvl="1"/>
            <a:endParaRPr lang="en-US" sz="2400" dirty="0"/>
          </a:p>
          <a:p>
            <a:pPr lvl="1"/>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6403D6EE-DB88-C9E8-6BFE-6D4C2F450834}"/>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13</a:t>
            </a:fld>
            <a:endParaRPr lang="en-US" dirty="0">
              <a:solidFill>
                <a:srgbClr val="000000">
                  <a:lumMod val="50000"/>
                  <a:lumOff val="50000"/>
                </a:srgbClr>
              </a:solidFill>
            </a:endParaRPr>
          </a:p>
        </p:txBody>
      </p:sp>
      <p:pic>
        <p:nvPicPr>
          <p:cNvPr id="6" name="Content Placeholder 5" descr="Text&#10;&#10;Description automatically generated with medium confidence">
            <a:extLst>
              <a:ext uri="{FF2B5EF4-FFF2-40B4-BE49-F238E27FC236}">
                <a16:creationId xmlns:a16="http://schemas.microsoft.com/office/drawing/2014/main" id="{565FE78C-861A-8BD2-4B8F-BDD80017C6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47257" y="5606026"/>
            <a:ext cx="6255179" cy="1159901"/>
          </a:xfrm>
          <a:prstGeom prst="rect">
            <a:avLst/>
          </a:prstGeom>
        </p:spPr>
      </p:pic>
    </p:spTree>
    <p:extLst>
      <p:ext uri="{BB962C8B-B14F-4D97-AF65-F5344CB8AC3E}">
        <p14:creationId xmlns:p14="http://schemas.microsoft.com/office/powerpoint/2010/main" val="524970814"/>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2030C9-E482-1FBB-6C12-DB29689364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CAF1EF-A031-C892-5F34-76DA3D8112F4}"/>
              </a:ext>
            </a:extLst>
          </p:cNvPr>
          <p:cNvSpPr>
            <a:spLocks noGrp="1"/>
          </p:cNvSpPr>
          <p:nvPr>
            <p:ph type="title"/>
          </p:nvPr>
        </p:nvSpPr>
        <p:spPr/>
        <p:txBody>
          <a:bodyPr>
            <a:normAutofit fontScale="90000"/>
          </a:bodyPr>
          <a:lstStyle/>
          <a:p>
            <a:r>
              <a:rPr lang="en-US" dirty="0"/>
              <a:t>Center for Poverty &amp; Inequality Research</a:t>
            </a:r>
          </a:p>
        </p:txBody>
      </p:sp>
      <p:sp>
        <p:nvSpPr>
          <p:cNvPr id="3" name="Content Placeholder 2">
            <a:extLst>
              <a:ext uri="{FF2B5EF4-FFF2-40B4-BE49-F238E27FC236}">
                <a16:creationId xmlns:a16="http://schemas.microsoft.com/office/drawing/2014/main" id="{5A03E472-7691-E9CE-E8AF-8A79E84F5053}"/>
              </a:ext>
            </a:extLst>
          </p:cNvPr>
          <p:cNvSpPr>
            <a:spLocks noGrp="1"/>
          </p:cNvSpPr>
          <p:nvPr>
            <p:ph idx="1"/>
          </p:nvPr>
        </p:nvSpPr>
        <p:spPr/>
        <p:txBody>
          <a:bodyPr/>
          <a:lstStyle/>
          <a:p>
            <a:r>
              <a:rPr lang="en-US" sz="2400" dirty="0"/>
              <a:t>University of California, Davis</a:t>
            </a:r>
          </a:p>
          <a:p>
            <a:r>
              <a:rPr lang="en-US" sz="2400" dirty="0"/>
              <a:t>Directors: Marianne Page &amp; Jacob Hibel</a:t>
            </a:r>
          </a:p>
          <a:p>
            <a:r>
              <a:rPr lang="en-US" sz="2400" dirty="0">
                <a:hlinkClick r:id="rId3"/>
              </a:rPr>
              <a:t>https://poverty.ucdavis.edu/</a:t>
            </a:r>
            <a:endParaRPr lang="en-US" sz="2400" dirty="0"/>
          </a:p>
          <a:p>
            <a:r>
              <a:rPr lang="en-US" sz="2400" dirty="0"/>
              <a:t>50 Affiliates</a:t>
            </a:r>
          </a:p>
          <a:p>
            <a:r>
              <a:rPr lang="en-US" sz="2400" dirty="0"/>
              <a:t>Areas of Focus: </a:t>
            </a:r>
          </a:p>
          <a:p>
            <a:pPr lvl="1"/>
            <a:r>
              <a:rPr lang="en-US" sz="2400" dirty="0"/>
              <a:t>Non-traditional Safety Net (Education and Health Programs)</a:t>
            </a:r>
          </a:p>
          <a:p>
            <a:pPr lvl="1"/>
            <a:r>
              <a:rPr lang="en-US" sz="2400" dirty="0"/>
              <a:t>Labor Markets and Poverty</a:t>
            </a:r>
          </a:p>
          <a:p>
            <a:pPr lvl="1"/>
            <a:r>
              <a:rPr lang="en-US" sz="2400" dirty="0"/>
              <a:t>Children and Intergenerational Transmission of Poverty</a:t>
            </a:r>
          </a:p>
          <a:p>
            <a:pPr lvl="1"/>
            <a:r>
              <a:rPr lang="en-US" sz="2400" dirty="0"/>
              <a:t>Immigration Policy and Poverty </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736EFB97-04DE-850E-6D53-DDF681EF8AA6}"/>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14</a:t>
            </a:fld>
            <a:endParaRPr lang="en-US" dirty="0">
              <a:solidFill>
                <a:srgbClr val="000000">
                  <a:lumMod val="50000"/>
                  <a:lumOff val="50000"/>
                </a:srgbClr>
              </a:solidFill>
            </a:endParaRPr>
          </a:p>
        </p:txBody>
      </p:sp>
      <p:pic>
        <p:nvPicPr>
          <p:cNvPr id="6" name="Content Placeholder 10" descr="Graphical user interface, text, application&#10;&#10;Description automatically generated">
            <a:extLst>
              <a:ext uri="{FF2B5EF4-FFF2-40B4-BE49-F238E27FC236}">
                <a16:creationId xmlns:a16="http://schemas.microsoft.com/office/drawing/2014/main" id="{49F7E0F0-9750-D889-A089-C3318AF348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76157" y="5620474"/>
            <a:ext cx="3567843" cy="1020762"/>
          </a:xfrm>
          <a:prstGeom prst="rect">
            <a:avLst/>
          </a:prstGeom>
        </p:spPr>
      </p:pic>
    </p:spTree>
    <p:extLst>
      <p:ext uri="{BB962C8B-B14F-4D97-AF65-F5344CB8AC3E}">
        <p14:creationId xmlns:p14="http://schemas.microsoft.com/office/powerpoint/2010/main" val="205461808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5395ED-9349-4CC9-8512-7015F7BE06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56222-3D42-AD79-055A-C0B28B3A871D}"/>
              </a:ext>
            </a:extLst>
          </p:cNvPr>
          <p:cNvSpPr>
            <a:spLocks noGrp="1"/>
          </p:cNvSpPr>
          <p:nvPr>
            <p:ph type="title"/>
          </p:nvPr>
        </p:nvSpPr>
        <p:spPr/>
        <p:txBody>
          <a:bodyPr>
            <a:normAutofit fontScale="90000"/>
          </a:bodyPr>
          <a:lstStyle/>
          <a:p>
            <a:r>
              <a:rPr lang="en-US" dirty="0"/>
              <a:t>Center for Population, Inequality, &amp; Policy</a:t>
            </a:r>
          </a:p>
        </p:txBody>
      </p:sp>
      <p:sp>
        <p:nvSpPr>
          <p:cNvPr id="3" name="Content Placeholder 2">
            <a:extLst>
              <a:ext uri="{FF2B5EF4-FFF2-40B4-BE49-F238E27FC236}">
                <a16:creationId xmlns:a16="http://schemas.microsoft.com/office/drawing/2014/main" id="{6BECA029-D59F-E865-85FB-29ADA9DD11C8}"/>
              </a:ext>
            </a:extLst>
          </p:cNvPr>
          <p:cNvSpPr>
            <a:spLocks noGrp="1"/>
          </p:cNvSpPr>
          <p:nvPr>
            <p:ph idx="1"/>
          </p:nvPr>
        </p:nvSpPr>
        <p:spPr>
          <a:xfrm>
            <a:off x="457200" y="1585119"/>
            <a:ext cx="8229600" cy="4525963"/>
          </a:xfrm>
        </p:spPr>
        <p:txBody>
          <a:bodyPr/>
          <a:lstStyle/>
          <a:p>
            <a:r>
              <a:rPr lang="en-US" sz="2800" dirty="0"/>
              <a:t>University California, Irvine</a:t>
            </a:r>
          </a:p>
          <a:p>
            <a:r>
              <a:rPr lang="en-US" sz="2800" dirty="0"/>
              <a:t>Directors: Tim Bruckner, David Neumark and Jade Jenkins</a:t>
            </a:r>
          </a:p>
          <a:p>
            <a:r>
              <a:rPr lang="en-US" sz="2800" dirty="0">
                <a:hlinkClick r:id="rId3"/>
              </a:rPr>
              <a:t>https://www.cpip.uci.edu/index.php</a:t>
            </a:r>
            <a:endParaRPr lang="en-US" sz="2800" dirty="0"/>
          </a:p>
          <a:p>
            <a:r>
              <a:rPr lang="en-US" sz="2800" dirty="0"/>
              <a:t>72 Affiliates</a:t>
            </a:r>
          </a:p>
          <a:p>
            <a:r>
              <a:rPr lang="en-US" sz="2800" dirty="0"/>
              <a:t>Example Areas of Focus:</a:t>
            </a:r>
          </a:p>
          <a:p>
            <a:pPr lvl="1"/>
            <a:r>
              <a:rPr lang="en-US" dirty="0"/>
              <a:t>Child and Adolescent Development</a:t>
            </a:r>
          </a:p>
          <a:p>
            <a:pPr lvl="1"/>
            <a:r>
              <a:rPr lang="en-US" dirty="0"/>
              <a:t>Criminal Justice and the Life Course</a:t>
            </a:r>
          </a:p>
          <a:p>
            <a:pPr lvl="1"/>
            <a:r>
              <a:rPr lang="en-US" dirty="0"/>
              <a:t>Migration</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AA33DAB1-855D-6DB0-5037-95D29B10D59F}"/>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15</a:t>
            </a:fld>
            <a:endParaRPr lang="en-US" dirty="0">
              <a:solidFill>
                <a:srgbClr val="000000">
                  <a:lumMod val="50000"/>
                  <a:lumOff val="50000"/>
                </a:srgbClr>
              </a:solidFill>
            </a:endParaRPr>
          </a:p>
        </p:txBody>
      </p:sp>
    </p:spTree>
    <p:extLst>
      <p:ext uri="{BB962C8B-B14F-4D97-AF65-F5344CB8AC3E}">
        <p14:creationId xmlns:p14="http://schemas.microsoft.com/office/powerpoint/2010/main" val="292884383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0648F-065F-0429-7253-689C7040D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064E14-8842-2F02-8208-40C5CE5CA71A}"/>
              </a:ext>
            </a:extLst>
          </p:cNvPr>
          <p:cNvSpPr>
            <a:spLocks noGrp="1"/>
          </p:cNvSpPr>
          <p:nvPr>
            <p:ph type="title"/>
          </p:nvPr>
        </p:nvSpPr>
        <p:spPr/>
        <p:txBody>
          <a:bodyPr>
            <a:normAutofit/>
          </a:bodyPr>
          <a:lstStyle/>
          <a:p>
            <a:r>
              <a:rPr lang="en-US" dirty="0"/>
              <a:t>West Coast Poverty Center</a:t>
            </a:r>
          </a:p>
        </p:txBody>
      </p:sp>
      <p:sp>
        <p:nvSpPr>
          <p:cNvPr id="3" name="Content Placeholder 2">
            <a:extLst>
              <a:ext uri="{FF2B5EF4-FFF2-40B4-BE49-F238E27FC236}">
                <a16:creationId xmlns:a16="http://schemas.microsoft.com/office/drawing/2014/main" id="{236B84E2-3905-D4CA-D1D6-3896C9FE4A9C}"/>
              </a:ext>
            </a:extLst>
          </p:cNvPr>
          <p:cNvSpPr>
            <a:spLocks noGrp="1"/>
          </p:cNvSpPr>
          <p:nvPr>
            <p:ph idx="1"/>
          </p:nvPr>
        </p:nvSpPr>
        <p:spPr/>
        <p:txBody>
          <a:bodyPr/>
          <a:lstStyle/>
          <a:p>
            <a:r>
              <a:rPr lang="en-US" dirty="0"/>
              <a:t>University of Washington</a:t>
            </a:r>
          </a:p>
          <a:p>
            <a:r>
              <a:rPr lang="en-US" dirty="0"/>
              <a:t>Director: Jennifer Romich</a:t>
            </a:r>
          </a:p>
          <a:p>
            <a:r>
              <a:rPr lang="en-US" dirty="0">
                <a:hlinkClick r:id="rId3"/>
              </a:rPr>
              <a:t>http://depts.washington.edu/wcpc/</a:t>
            </a:r>
            <a:endParaRPr lang="en-US" dirty="0"/>
          </a:p>
          <a:p>
            <a:r>
              <a:rPr lang="en-US" dirty="0"/>
              <a:t>46 affiliates</a:t>
            </a:r>
          </a:p>
          <a:p>
            <a:r>
              <a:rPr lang="en-US" dirty="0"/>
              <a:t>Example Areas &amp; Projects of Focus: </a:t>
            </a:r>
          </a:p>
          <a:p>
            <a:pPr lvl="1"/>
            <a:r>
              <a:rPr lang="en-US" dirty="0"/>
              <a:t>Child &amp; Family Well-Being</a:t>
            </a:r>
          </a:p>
          <a:p>
            <a:pPr lvl="1"/>
            <a:r>
              <a:rPr lang="en-US" dirty="0"/>
              <a:t>Household Budgets</a:t>
            </a:r>
          </a:p>
          <a:p>
            <a:pPr lvl="1"/>
            <a:r>
              <a:rPr lang="en-US" dirty="0"/>
              <a:t>Income Supports</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451377A1-CF6C-FE69-A5CA-D8A64107E4B0}"/>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16</a:t>
            </a:fld>
            <a:endParaRPr lang="en-US" dirty="0">
              <a:solidFill>
                <a:srgbClr val="000000">
                  <a:lumMod val="50000"/>
                  <a:lumOff val="50000"/>
                </a:srgbClr>
              </a:solidFill>
            </a:endParaRPr>
          </a:p>
        </p:txBody>
      </p:sp>
      <p:pic>
        <p:nvPicPr>
          <p:cNvPr id="5" name="Content Placeholder 5" descr="Text&#10;&#10;Description automatically generated">
            <a:extLst>
              <a:ext uri="{FF2B5EF4-FFF2-40B4-BE49-F238E27FC236}">
                <a16:creationId xmlns:a16="http://schemas.microsoft.com/office/drawing/2014/main" id="{CAC86B1A-BB9B-4148-5D02-165571535D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6443592" y="5243943"/>
            <a:ext cx="2624208" cy="1507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045956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EB2C-BED9-DF77-D0E9-BB4D7C840C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5D6140-D9CD-6C24-E2A6-504DF8A969E9}"/>
              </a:ext>
            </a:extLst>
          </p:cNvPr>
          <p:cNvSpPr>
            <a:spLocks noGrp="1"/>
          </p:cNvSpPr>
          <p:nvPr>
            <p:ph type="title"/>
          </p:nvPr>
        </p:nvSpPr>
        <p:spPr>
          <a:xfrm>
            <a:off x="454721" y="304800"/>
            <a:ext cx="8229600" cy="1020762"/>
          </a:xfrm>
        </p:spPr>
        <p:txBody>
          <a:bodyPr>
            <a:normAutofit/>
          </a:bodyPr>
          <a:lstStyle/>
          <a:p>
            <a:r>
              <a:rPr lang="en-US" sz="4000" dirty="0"/>
              <a:t>Application Process: Eligibility</a:t>
            </a:r>
          </a:p>
        </p:txBody>
      </p:sp>
      <p:sp>
        <p:nvSpPr>
          <p:cNvPr id="4" name="Slide Number Placeholder 3">
            <a:extLst>
              <a:ext uri="{FF2B5EF4-FFF2-40B4-BE49-F238E27FC236}">
                <a16:creationId xmlns:a16="http://schemas.microsoft.com/office/drawing/2014/main" id="{18F6F25F-803C-C262-E35A-AE2C5114D4C0}"/>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17</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EA49E9F0-D083-379A-B210-842A3372FF8F}"/>
              </a:ext>
            </a:extLst>
          </p:cNvPr>
          <p:cNvSpPr>
            <a:spLocks noGrp="1"/>
          </p:cNvSpPr>
          <p:nvPr>
            <p:ph idx="1"/>
          </p:nvPr>
        </p:nvSpPr>
        <p:spPr>
          <a:xfrm>
            <a:off x="454721" y="1325562"/>
            <a:ext cx="8229600" cy="4525963"/>
          </a:xfrm>
        </p:spPr>
        <p:txBody>
          <a:bodyPr/>
          <a:lstStyle/>
          <a:p>
            <a:r>
              <a:rPr lang="en-US" sz="2800" dirty="0"/>
              <a:t>Ph.D.-holding, U.S.-based poverty scholar at any career level</a:t>
            </a:r>
          </a:p>
          <a:p>
            <a:r>
              <a:rPr lang="en-US" sz="2800" dirty="0"/>
              <a:t>From an economically disadvantaged background</a:t>
            </a:r>
          </a:p>
          <a:p>
            <a:pPr lvl="1"/>
            <a:r>
              <a:rPr lang="en-US" sz="2000" b="0" i="0" dirty="0">
                <a:solidFill>
                  <a:srgbClr val="333333"/>
                </a:solidFill>
                <a:effectLst/>
                <a:latin typeface="inherit"/>
              </a:rPr>
              <a:t>come from a low-income family;  </a:t>
            </a:r>
            <a:endParaRPr lang="en-US" sz="2000" dirty="0">
              <a:solidFill>
                <a:srgbClr val="333333"/>
              </a:solidFill>
              <a:latin typeface="Red Hat Text"/>
            </a:endParaRPr>
          </a:p>
          <a:p>
            <a:pPr lvl="1"/>
            <a:r>
              <a:rPr lang="en-US" sz="2000" b="0" i="0" dirty="0">
                <a:solidFill>
                  <a:srgbClr val="333333"/>
                </a:solidFill>
                <a:effectLst/>
                <a:latin typeface="inherit"/>
              </a:rPr>
              <a:t>be from a family in which neither parent earned a four-year college degree; </a:t>
            </a:r>
          </a:p>
          <a:p>
            <a:pPr lvl="1"/>
            <a:r>
              <a:rPr lang="en-US" sz="2000" b="0" i="0" dirty="0">
                <a:solidFill>
                  <a:srgbClr val="333333"/>
                </a:solidFill>
                <a:effectLst/>
                <a:latin typeface="inherit"/>
              </a:rPr>
              <a:t>come from an underserved urban, rural, or farming community; </a:t>
            </a:r>
            <a:endParaRPr lang="en-US" sz="2000" dirty="0">
              <a:solidFill>
                <a:srgbClr val="333333"/>
              </a:solidFill>
              <a:latin typeface="Red Hat Text"/>
            </a:endParaRPr>
          </a:p>
          <a:p>
            <a:pPr lvl="1"/>
            <a:r>
              <a:rPr lang="en-US" sz="2000" b="0" i="0" dirty="0">
                <a:solidFill>
                  <a:srgbClr val="333333"/>
                </a:solidFill>
                <a:effectLst/>
                <a:latin typeface="inherit"/>
              </a:rPr>
              <a:t>have attended a high school with limited college preparatory curriculum; </a:t>
            </a:r>
            <a:endParaRPr lang="en-US" sz="2000" dirty="0">
              <a:solidFill>
                <a:srgbClr val="333333"/>
              </a:solidFill>
              <a:latin typeface="Red Hat Text"/>
            </a:endParaRPr>
          </a:p>
          <a:p>
            <a:pPr lvl="1"/>
            <a:r>
              <a:rPr lang="en-US" sz="2000" b="0" i="0" dirty="0">
                <a:solidFill>
                  <a:srgbClr val="333333"/>
                </a:solidFill>
                <a:effectLst/>
                <a:latin typeface="inherit"/>
              </a:rPr>
              <a:t>have attended a high school in a high poverty concentration school district; </a:t>
            </a:r>
            <a:endParaRPr lang="en-US" sz="2000" dirty="0">
              <a:solidFill>
                <a:srgbClr val="333333"/>
              </a:solidFill>
              <a:latin typeface="Red Hat Text"/>
            </a:endParaRPr>
          </a:p>
          <a:p>
            <a:pPr lvl="1"/>
            <a:r>
              <a:rPr lang="en-US" sz="2000" b="0" i="0" dirty="0">
                <a:solidFill>
                  <a:srgbClr val="333333"/>
                </a:solidFill>
                <a:effectLst/>
                <a:latin typeface="inherit"/>
              </a:rPr>
              <a:t>have other economic family circumstances that have impacted the applicant’s educational opportunities. </a:t>
            </a:r>
            <a:endParaRPr lang="en-US" sz="2000" b="0" i="0" dirty="0">
              <a:solidFill>
                <a:srgbClr val="333333"/>
              </a:solidFill>
              <a:effectLst/>
              <a:latin typeface="Red Hat Text"/>
            </a:endParaRPr>
          </a:p>
        </p:txBody>
      </p:sp>
    </p:spTree>
    <p:extLst>
      <p:ext uri="{BB962C8B-B14F-4D97-AF65-F5344CB8AC3E}">
        <p14:creationId xmlns:p14="http://schemas.microsoft.com/office/powerpoint/2010/main" val="4180376325"/>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6DD4A6-1ECE-1A11-960D-D2E2115054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80C45B-D027-2B2E-1298-14B87F90E1D1}"/>
              </a:ext>
            </a:extLst>
          </p:cNvPr>
          <p:cNvSpPr>
            <a:spLocks noGrp="1"/>
          </p:cNvSpPr>
          <p:nvPr>
            <p:ph type="title"/>
          </p:nvPr>
        </p:nvSpPr>
        <p:spPr>
          <a:xfrm>
            <a:off x="454721" y="304800"/>
            <a:ext cx="8229600" cy="1020762"/>
          </a:xfrm>
        </p:spPr>
        <p:txBody>
          <a:bodyPr>
            <a:normAutofit/>
          </a:bodyPr>
          <a:lstStyle/>
          <a:p>
            <a:r>
              <a:rPr lang="en-US" sz="4000" dirty="0"/>
              <a:t>Application Process: Funding</a:t>
            </a:r>
          </a:p>
        </p:txBody>
      </p:sp>
      <p:sp>
        <p:nvSpPr>
          <p:cNvPr id="4" name="Slide Number Placeholder 3">
            <a:extLst>
              <a:ext uri="{FF2B5EF4-FFF2-40B4-BE49-F238E27FC236}">
                <a16:creationId xmlns:a16="http://schemas.microsoft.com/office/drawing/2014/main" id="{F2069CB5-3738-DD54-207E-E8EEFF0511F1}"/>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18</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BF3C2F40-A6E7-96CF-FB7A-E6FA959769EB}"/>
              </a:ext>
            </a:extLst>
          </p:cNvPr>
          <p:cNvSpPr>
            <a:spLocks noGrp="1"/>
          </p:cNvSpPr>
          <p:nvPr>
            <p:ph idx="1"/>
          </p:nvPr>
        </p:nvSpPr>
        <p:spPr>
          <a:xfrm>
            <a:off x="436433" y="1600200"/>
            <a:ext cx="8229600" cy="4525963"/>
          </a:xfrm>
        </p:spPr>
        <p:txBody>
          <a:bodyPr/>
          <a:lstStyle/>
          <a:p>
            <a:r>
              <a:rPr lang="en-US" dirty="0"/>
              <a:t>Up to 4 scholars will be selected to visit a Poverty Center in the 2025-2026 academic year</a:t>
            </a:r>
          </a:p>
          <a:p>
            <a:r>
              <a:rPr lang="en-US" dirty="0"/>
              <a:t>Funding covers:</a:t>
            </a:r>
          </a:p>
          <a:p>
            <a:pPr lvl="1"/>
            <a:r>
              <a:rPr lang="en-US" dirty="0"/>
              <a:t>Transportation</a:t>
            </a:r>
          </a:p>
          <a:p>
            <a:pPr lvl="1"/>
            <a:r>
              <a:rPr lang="en-US" dirty="0"/>
              <a:t>Lodging</a:t>
            </a:r>
          </a:p>
          <a:p>
            <a:pPr lvl="1"/>
            <a:r>
              <a:rPr lang="en-US" dirty="0"/>
              <a:t>Meals</a:t>
            </a:r>
          </a:p>
          <a:p>
            <a:pPr algn="l"/>
            <a:endParaRPr lang="en-US" sz="2200" b="0" i="0" dirty="0">
              <a:solidFill>
                <a:srgbClr val="000000"/>
              </a:solidFill>
              <a:effectLst/>
              <a:latin typeface="+mn-lt"/>
            </a:endParaRPr>
          </a:p>
        </p:txBody>
      </p:sp>
    </p:spTree>
    <p:extLst>
      <p:ext uri="{BB962C8B-B14F-4D97-AF65-F5344CB8AC3E}">
        <p14:creationId xmlns:p14="http://schemas.microsoft.com/office/powerpoint/2010/main" val="10959817"/>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461B0-94CA-ED13-3A81-01D3EBBD46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7ADE64-1941-BE6F-5B57-DEEE22727C36}"/>
              </a:ext>
            </a:extLst>
          </p:cNvPr>
          <p:cNvSpPr>
            <a:spLocks noGrp="1"/>
          </p:cNvSpPr>
          <p:nvPr>
            <p:ph type="title"/>
          </p:nvPr>
        </p:nvSpPr>
        <p:spPr>
          <a:xfrm>
            <a:off x="454721" y="304800"/>
            <a:ext cx="8229600" cy="1020762"/>
          </a:xfrm>
        </p:spPr>
        <p:txBody>
          <a:bodyPr>
            <a:normAutofit/>
          </a:bodyPr>
          <a:lstStyle/>
          <a:p>
            <a:r>
              <a:rPr lang="en-US" sz="4000" dirty="0"/>
              <a:t>Application Process: Application</a:t>
            </a:r>
          </a:p>
        </p:txBody>
      </p:sp>
      <p:sp>
        <p:nvSpPr>
          <p:cNvPr id="4" name="Slide Number Placeholder 3">
            <a:extLst>
              <a:ext uri="{FF2B5EF4-FFF2-40B4-BE49-F238E27FC236}">
                <a16:creationId xmlns:a16="http://schemas.microsoft.com/office/drawing/2014/main" id="{C0590C41-9EFC-2638-D0C3-1B74DAEECE46}"/>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19</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82C3B819-74D2-F15B-6086-83180130449E}"/>
              </a:ext>
            </a:extLst>
          </p:cNvPr>
          <p:cNvSpPr>
            <a:spLocks noGrp="1"/>
          </p:cNvSpPr>
          <p:nvPr>
            <p:ph idx="1"/>
          </p:nvPr>
        </p:nvSpPr>
        <p:spPr>
          <a:xfrm>
            <a:off x="436433" y="1600200"/>
            <a:ext cx="8229600" cy="4525963"/>
          </a:xfrm>
        </p:spPr>
        <p:txBody>
          <a:bodyPr/>
          <a:lstStyle/>
          <a:p>
            <a:r>
              <a:rPr lang="en-US" dirty="0"/>
              <a:t>Complete </a:t>
            </a:r>
            <a:r>
              <a:rPr lang="en-US" b="1" i="0" u="sng" dirty="0">
                <a:solidFill>
                  <a:srgbClr val="036890"/>
                </a:solidFill>
                <a:effectLst/>
                <a:latin typeface="inherit"/>
                <a:hlinkClick r:id="rId3"/>
              </a:rPr>
              <a:t>online Application Form</a:t>
            </a:r>
            <a:r>
              <a:rPr lang="en-US" b="0" i="0" u="sng" dirty="0">
                <a:solidFill>
                  <a:srgbClr val="036890"/>
                </a:solidFill>
                <a:effectLst/>
                <a:latin typeface="inherit"/>
                <a:hlinkClick r:id="rId3"/>
              </a:rPr>
              <a:t>:</a:t>
            </a:r>
            <a:endParaRPr lang="en-US" b="0" i="0" u="sng" dirty="0">
              <a:solidFill>
                <a:srgbClr val="036890"/>
              </a:solidFill>
              <a:effectLst/>
              <a:latin typeface="inherit"/>
            </a:endParaRPr>
          </a:p>
          <a:p>
            <a:r>
              <a:rPr lang="en-US" dirty="0"/>
              <a:t>Upload as 1 pdf:</a:t>
            </a:r>
          </a:p>
          <a:p>
            <a:pPr lvl="1"/>
            <a:r>
              <a:rPr lang="en-US" dirty="0"/>
              <a:t>2-page letter </a:t>
            </a:r>
          </a:p>
          <a:p>
            <a:pPr lvl="2"/>
            <a:r>
              <a:rPr lang="en-US" dirty="0"/>
              <a:t>describe poverty research interests and experiences</a:t>
            </a:r>
          </a:p>
          <a:p>
            <a:pPr lvl="2"/>
            <a:r>
              <a:rPr lang="en-US" dirty="0"/>
              <a:t>Indicate the CPC institutions that you are applying to (up to 3, ranked by preference)</a:t>
            </a:r>
          </a:p>
          <a:p>
            <a:pPr lvl="1"/>
            <a:r>
              <a:rPr lang="en-US" dirty="0"/>
              <a:t>CV</a:t>
            </a:r>
          </a:p>
          <a:p>
            <a:pPr lvl="1"/>
            <a:r>
              <a:rPr lang="en-US" dirty="0"/>
              <a:t>2 examples of poverty-related written materials</a:t>
            </a:r>
          </a:p>
          <a:p>
            <a:pPr algn="l"/>
            <a:endParaRPr lang="en-US" sz="2200" b="0" i="0" dirty="0">
              <a:solidFill>
                <a:srgbClr val="000000"/>
              </a:solidFill>
              <a:effectLst/>
              <a:latin typeface="+mn-lt"/>
            </a:endParaRPr>
          </a:p>
        </p:txBody>
      </p:sp>
    </p:spTree>
    <p:extLst>
      <p:ext uri="{BB962C8B-B14F-4D97-AF65-F5344CB8AC3E}">
        <p14:creationId xmlns:p14="http://schemas.microsoft.com/office/powerpoint/2010/main" val="3231412533"/>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a:t>
            </a:fld>
            <a:endParaRPr lang="en-US" dirty="0">
              <a:solidFill>
                <a:srgbClr val="000000">
                  <a:lumMod val="50000"/>
                  <a:lumOff val="50000"/>
                </a:srgbClr>
              </a:solidFill>
            </a:endParaRPr>
          </a:p>
        </p:txBody>
      </p:sp>
      <p:pic>
        <p:nvPicPr>
          <p:cNvPr id="5" name="Picture 2" descr="Rebecca Schwei">
            <a:extLst>
              <a:ext uri="{FF2B5EF4-FFF2-40B4-BE49-F238E27FC236}">
                <a16:creationId xmlns:a16="http://schemas.microsoft.com/office/drawing/2014/main" id="{27A42328-8AB1-C54F-A746-649DE158AE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1" y="1600201"/>
            <a:ext cx="3276600" cy="3276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4">
            <a:extLst>
              <a:ext uri="{FF2B5EF4-FFF2-40B4-BE49-F238E27FC236}">
                <a16:creationId xmlns:a16="http://schemas.microsoft.com/office/drawing/2014/main" id="{6CD47669-EB1C-5440-AED7-BE7AB7F6144B}"/>
              </a:ext>
            </a:extLst>
          </p:cNvPr>
          <p:cNvSpPr txBox="1">
            <a:spLocks/>
          </p:cNvSpPr>
          <p:nvPr/>
        </p:nvSpPr>
        <p:spPr>
          <a:xfrm>
            <a:off x="4900009" y="4953000"/>
            <a:ext cx="4192335" cy="1253506"/>
          </a:xfrm>
          <a:prstGeom prst="rect">
            <a:avLst/>
          </a:prstGeom>
        </p:spPr>
        <p:txBody>
          <a:bodyPr vert="horz" lIns="91440" tIns="45720" rIns="91440" bIns="45720" rtlCol="0" anchor="ctr">
            <a:normAutofit lnSpcReduction="10000"/>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2400" cap="none" dirty="0">
                <a:solidFill>
                  <a:srgbClr val="404040"/>
                </a:solidFill>
              </a:rPr>
              <a:t>REBECCA SCHWEI</a:t>
            </a:r>
            <a:br>
              <a:rPr lang="en-US" sz="1800" cap="none" dirty="0">
                <a:solidFill>
                  <a:srgbClr val="404040"/>
                </a:solidFill>
              </a:rPr>
            </a:br>
            <a:r>
              <a:rPr lang="en-US" sz="1800" dirty="0">
                <a:solidFill>
                  <a:srgbClr val="404040"/>
                </a:solidFill>
              </a:rPr>
              <a:t>RESEARCH AND POLICY COORDINATOR, INSTITUTE FOR RESEARCH ON POVERTY</a:t>
            </a:r>
            <a:endParaRPr lang="en-US" sz="1800" cap="none" dirty="0">
              <a:solidFill>
                <a:srgbClr val="404040"/>
              </a:solidFill>
            </a:endParaRPr>
          </a:p>
        </p:txBody>
      </p:sp>
      <p:sp>
        <p:nvSpPr>
          <p:cNvPr id="7" name="Text Placeholder 4">
            <a:extLst>
              <a:ext uri="{FF2B5EF4-FFF2-40B4-BE49-F238E27FC236}">
                <a16:creationId xmlns:a16="http://schemas.microsoft.com/office/drawing/2014/main" id="{6CD47669-EB1C-5440-AED7-BE7AB7F6144B}"/>
              </a:ext>
            </a:extLst>
          </p:cNvPr>
          <p:cNvSpPr txBox="1">
            <a:spLocks/>
          </p:cNvSpPr>
          <p:nvPr/>
        </p:nvSpPr>
        <p:spPr>
          <a:xfrm>
            <a:off x="458638" y="4876801"/>
            <a:ext cx="4192335" cy="1253506"/>
          </a:xfrm>
          <a:prstGeom prst="rect">
            <a:avLst/>
          </a:prstGeom>
        </p:spPr>
        <p:txBody>
          <a:bodyPr vert="horz" lIns="91440" tIns="45720" rIns="91440" bIns="45720" rtlCol="0" anchor="ctr">
            <a:normAutofit/>
          </a:bodyPr>
          <a:lstStyle>
            <a:lvl1pPr marL="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2000" b="0" i="0" kern="1200" cap="all">
                <a:solidFill>
                  <a:schemeClr val="bg2">
                    <a:lumMod val="40000"/>
                    <a:lumOff val="60000"/>
                  </a:schemeClr>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800" b="0" i="0" kern="1200">
                <a:solidFill>
                  <a:schemeClr val="tx1">
                    <a:tint val="75000"/>
                  </a:schemeClr>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tint val="75000"/>
                  </a:schemeClr>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400" b="0" i="0" kern="1200">
                <a:solidFill>
                  <a:schemeClr val="tx1">
                    <a:tint val="75000"/>
                  </a:schemeClr>
                </a:solidFill>
                <a:latin typeface="+mj-lt"/>
                <a:ea typeface="+mj-ea"/>
                <a:cs typeface="+mj-cs"/>
              </a:defRPr>
            </a:lvl9pPr>
          </a:lstStyle>
          <a:p>
            <a:r>
              <a:rPr lang="en-US" sz="2400" cap="none" dirty="0">
                <a:solidFill>
                  <a:srgbClr val="404040"/>
                </a:solidFill>
              </a:rPr>
              <a:t>SARAH HALPERN-MEEKIN</a:t>
            </a:r>
            <a:br>
              <a:rPr lang="en-US" sz="1800" cap="none" dirty="0">
                <a:solidFill>
                  <a:srgbClr val="404040"/>
                </a:solidFill>
              </a:rPr>
            </a:br>
            <a:r>
              <a:rPr lang="en-US" sz="1800" cap="none" dirty="0">
                <a:solidFill>
                  <a:srgbClr val="404040"/>
                </a:solidFill>
              </a:rPr>
              <a:t>DIRECTOR, INSTITUTE FOR REASEARCH ON POVERTY</a:t>
            </a:r>
          </a:p>
        </p:txBody>
      </p:sp>
      <p:pic>
        <p:nvPicPr>
          <p:cNvPr id="8" name="Picture 7">
            <a:extLst>
              <a:ext uri="{FF2B5EF4-FFF2-40B4-BE49-F238E27FC236}">
                <a16:creationId xmlns:a16="http://schemas.microsoft.com/office/drawing/2014/main" id="{FADACB30-D70F-DA0E-E677-178E73075BAA}"/>
              </a:ext>
            </a:extLst>
          </p:cNvPr>
          <p:cNvPicPr>
            <a:picLocks noChangeAspect="1"/>
          </p:cNvPicPr>
          <p:nvPr/>
        </p:nvPicPr>
        <p:blipFill>
          <a:blip r:embed="rId4"/>
          <a:stretch>
            <a:fillRect/>
          </a:stretch>
        </p:blipFill>
        <p:spPr>
          <a:xfrm>
            <a:off x="571501" y="1604212"/>
            <a:ext cx="3390900" cy="3350850"/>
          </a:xfrm>
          <a:prstGeom prst="rect">
            <a:avLst/>
          </a:prstGeom>
        </p:spPr>
      </p:pic>
    </p:spTree>
    <p:extLst>
      <p:ext uri="{BB962C8B-B14F-4D97-AF65-F5344CB8AC3E}">
        <p14:creationId xmlns:p14="http://schemas.microsoft.com/office/powerpoint/2010/main" val="3483004757"/>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2E068-EAC4-5F6D-B641-6DB80B5043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42EED4-245B-A256-5E56-AB57109FECDC}"/>
              </a:ext>
            </a:extLst>
          </p:cNvPr>
          <p:cNvSpPr>
            <a:spLocks noGrp="1"/>
          </p:cNvSpPr>
          <p:nvPr>
            <p:ph type="title"/>
          </p:nvPr>
        </p:nvSpPr>
        <p:spPr>
          <a:xfrm>
            <a:off x="454721" y="304800"/>
            <a:ext cx="8229600" cy="1020762"/>
          </a:xfrm>
        </p:spPr>
        <p:txBody>
          <a:bodyPr>
            <a:normAutofit/>
          </a:bodyPr>
          <a:lstStyle/>
          <a:p>
            <a:r>
              <a:rPr lang="en-US" sz="4000" dirty="0"/>
              <a:t>Application Process: Timeline</a:t>
            </a:r>
          </a:p>
        </p:txBody>
      </p:sp>
      <p:sp>
        <p:nvSpPr>
          <p:cNvPr id="4" name="Slide Number Placeholder 3">
            <a:extLst>
              <a:ext uri="{FF2B5EF4-FFF2-40B4-BE49-F238E27FC236}">
                <a16:creationId xmlns:a16="http://schemas.microsoft.com/office/drawing/2014/main" id="{3B12B618-D0C6-925B-04B7-11F09CCB168A}"/>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20</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DCB16620-0B20-91A5-7356-773CFC5908FA}"/>
              </a:ext>
            </a:extLst>
          </p:cNvPr>
          <p:cNvSpPr>
            <a:spLocks noGrp="1"/>
          </p:cNvSpPr>
          <p:nvPr>
            <p:ph idx="1"/>
          </p:nvPr>
        </p:nvSpPr>
        <p:spPr>
          <a:xfrm>
            <a:off x="440866" y="1600200"/>
            <a:ext cx="8229600" cy="4525963"/>
          </a:xfrm>
        </p:spPr>
        <p:txBody>
          <a:bodyPr/>
          <a:lstStyle/>
          <a:p>
            <a:r>
              <a:rPr lang="en-US" dirty="0"/>
              <a:t>April 30, 2025: Deadline for proposal receipt</a:t>
            </a:r>
          </a:p>
          <a:p>
            <a:r>
              <a:rPr lang="en-US" dirty="0"/>
              <a:t>Mid-May 2025: Notification of award</a:t>
            </a:r>
          </a:p>
          <a:p>
            <a:r>
              <a:rPr lang="en-US" dirty="0"/>
              <a:t>2025-2026 Academic Year: Dates for Visit (flexible)</a:t>
            </a:r>
          </a:p>
          <a:p>
            <a:pPr algn="l"/>
            <a:endParaRPr lang="en-US" sz="2200" b="0" i="0" dirty="0">
              <a:solidFill>
                <a:srgbClr val="000000"/>
              </a:solidFill>
              <a:effectLst/>
              <a:latin typeface="+mn-lt"/>
            </a:endParaRPr>
          </a:p>
        </p:txBody>
      </p:sp>
    </p:spTree>
    <p:extLst>
      <p:ext uri="{BB962C8B-B14F-4D97-AF65-F5344CB8AC3E}">
        <p14:creationId xmlns:p14="http://schemas.microsoft.com/office/powerpoint/2010/main" val="1761539113"/>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6B8E5-98A7-9EC2-BF55-298F024BBB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B52409-276A-1EF9-85C6-AB83847994F7}"/>
              </a:ext>
            </a:extLst>
          </p:cNvPr>
          <p:cNvSpPr>
            <a:spLocks noGrp="1"/>
          </p:cNvSpPr>
          <p:nvPr>
            <p:ph type="title"/>
          </p:nvPr>
        </p:nvSpPr>
        <p:spPr>
          <a:xfrm>
            <a:off x="454721" y="304800"/>
            <a:ext cx="8229600" cy="1020762"/>
          </a:xfrm>
        </p:spPr>
        <p:txBody>
          <a:bodyPr>
            <a:normAutofit/>
          </a:bodyPr>
          <a:lstStyle/>
          <a:p>
            <a:r>
              <a:rPr lang="en-US" sz="4000" dirty="0"/>
              <a:t>Application Resources</a:t>
            </a:r>
          </a:p>
        </p:txBody>
      </p:sp>
      <p:sp>
        <p:nvSpPr>
          <p:cNvPr id="4" name="Slide Number Placeholder 3">
            <a:extLst>
              <a:ext uri="{FF2B5EF4-FFF2-40B4-BE49-F238E27FC236}">
                <a16:creationId xmlns:a16="http://schemas.microsoft.com/office/drawing/2014/main" id="{78685218-AB9D-81A8-8F58-97441E124AF0}"/>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21</a:t>
            </a:fld>
            <a:endParaRPr lang="en-US" dirty="0">
              <a:solidFill>
                <a:srgbClr val="000000">
                  <a:lumMod val="50000"/>
                  <a:lumOff val="50000"/>
                </a:srgbClr>
              </a:solidFill>
            </a:endParaRPr>
          </a:p>
        </p:txBody>
      </p:sp>
      <p:sp>
        <p:nvSpPr>
          <p:cNvPr id="9" name="Content Placeholder 8">
            <a:extLst>
              <a:ext uri="{FF2B5EF4-FFF2-40B4-BE49-F238E27FC236}">
                <a16:creationId xmlns:a16="http://schemas.microsoft.com/office/drawing/2014/main" id="{B3B116F0-1D12-DDFE-3A12-2520574ACC92}"/>
              </a:ext>
            </a:extLst>
          </p:cNvPr>
          <p:cNvSpPr>
            <a:spLocks noGrp="1"/>
          </p:cNvSpPr>
          <p:nvPr>
            <p:ph idx="1"/>
          </p:nvPr>
        </p:nvSpPr>
        <p:spPr>
          <a:xfrm>
            <a:off x="440866" y="1600200"/>
            <a:ext cx="8229600" cy="4525963"/>
          </a:xfrm>
        </p:spPr>
        <p:txBody>
          <a:bodyPr/>
          <a:lstStyle/>
          <a:p>
            <a:pPr lvl="0">
              <a:lnSpc>
                <a:spcPct val="100000"/>
              </a:lnSpc>
            </a:pPr>
            <a:r>
              <a:rPr lang="en-US" sz="2400" dirty="0"/>
              <a:t>Learn more about the Visiting Scholars Program at:  </a:t>
            </a:r>
            <a:r>
              <a:rPr lang="en-US" sz="2400" dirty="0">
                <a:hlinkClick r:id="rId3"/>
              </a:rPr>
              <a:t>https://www.irp.wisc.edu/visiting-poverty-scholars-program/</a:t>
            </a:r>
            <a:r>
              <a:rPr lang="en-US" sz="2400" dirty="0"/>
              <a:t> </a:t>
            </a:r>
          </a:p>
          <a:p>
            <a:pPr lvl="0">
              <a:lnSpc>
                <a:spcPct val="100000"/>
              </a:lnSpc>
            </a:pPr>
            <a:r>
              <a:rPr lang="en-US" sz="2400" dirty="0"/>
              <a:t>Get application instructions at: </a:t>
            </a:r>
            <a:r>
              <a:rPr lang="en-US" sz="2400" dirty="0">
                <a:hlinkClick r:id="rId4"/>
              </a:rPr>
              <a:t>https://www.irp.wisc.edu/visiting-poverty-scholars-program-2025-2026-application-deadline-4-30-2025-1159-p-m-cdt/</a:t>
            </a:r>
            <a:r>
              <a:rPr lang="en-US" sz="2400" dirty="0"/>
              <a:t> </a:t>
            </a:r>
          </a:p>
          <a:p>
            <a:pPr lvl="0">
              <a:lnSpc>
                <a:spcPct val="100000"/>
              </a:lnSpc>
            </a:pPr>
            <a:r>
              <a:rPr lang="en-US" sz="2400" dirty="0"/>
              <a:t>Send questions to: </a:t>
            </a:r>
          </a:p>
          <a:p>
            <a:pPr lvl="0">
              <a:lnSpc>
                <a:spcPct val="100000"/>
              </a:lnSpc>
            </a:pPr>
            <a:r>
              <a:rPr lang="en-US" sz="2400" dirty="0" err="1"/>
              <a:t>irpapply@ssc.wisc.edu</a:t>
            </a:r>
            <a:endParaRPr lang="en-US" sz="2400" dirty="0"/>
          </a:p>
          <a:p>
            <a:pPr lvl="0">
              <a:lnSpc>
                <a:spcPct val="100000"/>
              </a:lnSpc>
            </a:pPr>
            <a:r>
              <a:rPr lang="en-US" sz="2400" dirty="0"/>
              <a:t>Sign up for IRP email announcements at: </a:t>
            </a:r>
            <a:r>
              <a:rPr lang="en-US" sz="2400" dirty="0">
                <a:solidFill>
                  <a:schemeClr val="tx1"/>
                </a:solidFill>
                <a:effectLst/>
                <a:latin typeface="+mn-lt"/>
                <a:ea typeface="+mn-ea"/>
                <a:cs typeface="+mn-cs"/>
                <a:hlinkClick r:id="rId5"/>
              </a:rPr>
              <a:t>https://www.irp.wisc.edu/connect/</a:t>
            </a:r>
            <a:endParaRPr lang="en-US" sz="2400" dirty="0"/>
          </a:p>
        </p:txBody>
      </p:sp>
    </p:spTree>
    <p:extLst>
      <p:ext uri="{BB962C8B-B14F-4D97-AF65-F5344CB8AC3E}">
        <p14:creationId xmlns:p14="http://schemas.microsoft.com/office/powerpoint/2010/main" val="2271618182"/>
      </p:ext>
    </p:extLst>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&amp; A</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4400" dirty="0"/>
              <a:t>Put your questions in the Chat or the Q &amp; A box</a:t>
            </a:r>
            <a:r>
              <a:rPr lang="en-US" dirty="0"/>
              <a:t> </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22</a:t>
            </a:fld>
            <a:endParaRPr lang="en-US" dirty="0">
              <a:solidFill>
                <a:srgbClr val="000000">
                  <a:lumMod val="50000"/>
                  <a:lumOff val="50000"/>
                </a:srgbClr>
              </a:solidFill>
            </a:endParaRPr>
          </a:p>
        </p:txBody>
      </p:sp>
    </p:spTree>
    <p:extLst>
      <p:ext uri="{BB962C8B-B14F-4D97-AF65-F5344CB8AC3E}">
        <p14:creationId xmlns:p14="http://schemas.microsoft.com/office/powerpoint/2010/main" val="2773469483"/>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 &amp; closing</a:t>
            </a:r>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4400" dirty="0"/>
              <a:t>Thank you!</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23</a:t>
            </a:fld>
            <a:endParaRPr lang="en-US" dirty="0">
              <a:solidFill>
                <a:srgbClr val="000000">
                  <a:lumMod val="50000"/>
                  <a:lumOff val="50000"/>
                </a:srgbClr>
              </a:solidFill>
            </a:endParaRPr>
          </a:p>
        </p:txBody>
      </p:sp>
    </p:spTree>
    <p:extLst>
      <p:ext uri="{BB962C8B-B14F-4D97-AF65-F5344CB8AC3E}">
        <p14:creationId xmlns:p14="http://schemas.microsoft.com/office/powerpoint/2010/main" val="606350768"/>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sz="2800" dirty="0"/>
              <a:t>Overview of Program Goals &amp; Activities</a:t>
            </a:r>
          </a:p>
          <a:p>
            <a:endParaRPr lang="en-US" sz="800" dirty="0"/>
          </a:p>
          <a:p>
            <a:r>
              <a:rPr lang="en-US" sz="2800" dirty="0"/>
              <a:t>Overview of IRP</a:t>
            </a:r>
          </a:p>
          <a:p>
            <a:endParaRPr lang="en-US" sz="800" dirty="0"/>
          </a:p>
          <a:p>
            <a:r>
              <a:rPr lang="en-US" sz="2800" dirty="0"/>
              <a:t>Overview of US Collaborative of Poverty Centers</a:t>
            </a:r>
          </a:p>
          <a:p>
            <a:endParaRPr lang="en-US" sz="800" dirty="0"/>
          </a:p>
          <a:p>
            <a:r>
              <a:rPr lang="en-US" sz="2800" dirty="0"/>
              <a:t>Application Process</a:t>
            </a:r>
          </a:p>
          <a:p>
            <a:endParaRPr lang="en-US" sz="800" dirty="0"/>
          </a:p>
          <a:p>
            <a:r>
              <a:rPr lang="en-US" sz="2800" dirty="0"/>
              <a:t>Application Resources</a:t>
            </a:r>
          </a:p>
          <a:p>
            <a:endParaRPr lang="en-US" sz="800" dirty="0"/>
          </a:p>
          <a:p>
            <a:r>
              <a:rPr lang="en-US" sz="2800" dirty="0"/>
              <a:t>Q &amp; A</a:t>
            </a:r>
          </a:p>
          <a:p>
            <a:endParaRPr lang="en-US" sz="1200" dirty="0"/>
          </a:p>
          <a:p>
            <a:r>
              <a:rPr lang="en-US" sz="2800" dirty="0"/>
              <a:t>Wrap Up and Closing</a:t>
            </a:r>
          </a:p>
          <a:p>
            <a:endParaRPr lang="en-US" sz="2800" dirty="0"/>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3</a:t>
            </a:fld>
            <a:endParaRPr lang="en-US" dirty="0">
              <a:solidFill>
                <a:srgbClr val="000000">
                  <a:lumMod val="50000"/>
                  <a:lumOff val="50000"/>
                </a:srgbClr>
              </a:solidFill>
            </a:endParaRPr>
          </a:p>
        </p:txBody>
      </p:sp>
    </p:spTree>
    <p:extLst>
      <p:ext uri="{BB962C8B-B14F-4D97-AF65-F5344CB8AC3E}">
        <p14:creationId xmlns:p14="http://schemas.microsoft.com/office/powerpoint/2010/main" val="362243637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C42A2-15EC-61A4-007E-6708388EEB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AC03A7-CD6A-152A-4829-589C12D7EAF1}"/>
              </a:ext>
            </a:extLst>
          </p:cNvPr>
          <p:cNvSpPr>
            <a:spLocks noGrp="1"/>
          </p:cNvSpPr>
          <p:nvPr>
            <p:ph type="title"/>
          </p:nvPr>
        </p:nvSpPr>
        <p:spPr/>
        <p:txBody>
          <a:bodyPr/>
          <a:lstStyle/>
          <a:p>
            <a:r>
              <a:rPr lang="en-US" dirty="0"/>
              <a:t>Program Goal</a:t>
            </a:r>
          </a:p>
        </p:txBody>
      </p:sp>
      <p:sp>
        <p:nvSpPr>
          <p:cNvPr id="3" name="Content Placeholder 2">
            <a:extLst>
              <a:ext uri="{FF2B5EF4-FFF2-40B4-BE49-F238E27FC236}">
                <a16:creationId xmlns:a16="http://schemas.microsoft.com/office/drawing/2014/main" id="{BAC79AC3-64E3-2FCB-7777-D7BF4E0F9BCF}"/>
              </a:ext>
            </a:extLst>
          </p:cNvPr>
          <p:cNvSpPr>
            <a:spLocks noGrp="1"/>
          </p:cNvSpPr>
          <p:nvPr>
            <p:ph idx="1"/>
          </p:nvPr>
        </p:nvSpPr>
        <p:spPr/>
        <p:txBody>
          <a:bodyPr/>
          <a:lstStyle/>
          <a:p>
            <a:pPr marL="0" indent="0" algn="ctr">
              <a:buNone/>
            </a:pPr>
            <a:endParaRPr lang="en-US" sz="3600" dirty="0"/>
          </a:p>
          <a:p>
            <a:pPr marL="0" indent="0" algn="ctr">
              <a:buNone/>
            </a:pPr>
            <a:endParaRPr lang="en-US" sz="3600" dirty="0"/>
          </a:p>
          <a:p>
            <a:pPr marL="0" indent="0" algn="ctr">
              <a:buNone/>
            </a:pPr>
            <a:r>
              <a:rPr lang="en-US" sz="3600" dirty="0"/>
              <a:t>Enhance the research interests and resources available to poverty scholars from economically disadvantaged backgrounds</a:t>
            </a:r>
          </a:p>
          <a:p>
            <a:pPr marL="0" indent="0">
              <a:buNone/>
            </a:pPr>
            <a:endParaRPr lang="en-US" sz="800" dirty="0"/>
          </a:p>
          <a:p>
            <a:pPr marL="0" indent="0">
              <a:buNone/>
            </a:pPr>
            <a:endParaRPr lang="en-US" sz="800" dirty="0"/>
          </a:p>
          <a:p>
            <a:pPr marL="0" indent="0">
              <a:buNone/>
            </a:pPr>
            <a:endParaRPr lang="en-US" sz="2800" dirty="0"/>
          </a:p>
        </p:txBody>
      </p:sp>
      <p:sp>
        <p:nvSpPr>
          <p:cNvPr id="4" name="Slide Number Placeholder 3">
            <a:extLst>
              <a:ext uri="{FF2B5EF4-FFF2-40B4-BE49-F238E27FC236}">
                <a16:creationId xmlns:a16="http://schemas.microsoft.com/office/drawing/2014/main" id="{9FA687C1-B9A9-1115-F68B-CE9D49309ED3}"/>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4</a:t>
            </a:fld>
            <a:endParaRPr lang="en-US" dirty="0">
              <a:solidFill>
                <a:srgbClr val="000000">
                  <a:lumMod val="50000"/>
                  <a:lumOff val="50000"/>
                </a:srgbClr>
              </a:solidFill>
            </a:endParaRPr>
          </a:p>
        </p:txBody>
      </p:sp>
    </p:spTree>
    <p:extLst>
      <p:ext uri="{BB962C8B-B14F-4D97-AF65-F5344CB8AC3E}">
        <p14:creationId xmlns:p14="http://schemas.microsoft.com/office/powerpoint/2010/main" val="644378613"/>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EDC44-E5EE-0A9B-F0A4-939AEA7589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F40081-5466-4B99-5D6E-6F594AE750A9}"/>
              </a:ext>
            </a:extLst>
          </p:cNvPr>
          <p:cNvSpPr>
            <a:spLocks noGrp="1"/>
          </p:cNvSpPr>
          <p:nvPr>
            <p:ph type="title"/>
          </p:nvPr>
        </p:nvSpPr>
        <p:spPr/>
        <p:txBody>
          <a:bodyPr/>
          <a:lstStyle/>
          <a:p>
            <a:r>
              <a:rPr lang="en-US" dirty="0"/>
              <a:t>Program Activities</a:t>
            </a:r>
          </a:p>
        </p:txBody>
      </p:sp>
      <p:sp>
        <p:nvSpPr>
          <p:cNvPr id="3" name="Content Placeholder 2">
            <a:extLst>
              <a:ext uri="{FF2B5EF4-FFF2-40B4-BE49-F238E27FC236}">
                <a16:creationId xmlns:a16="http://schemas.microsoft.com/office/drawing/2014/main" id="{DE1715CA-D93C-D985-AB41-9BB16F9A7911}"/>
              </a:ext>
            </a:extLst>
          </p:cNvPr>
          <p:cNvSpPr>
            <a:spLocks noGrp="1"/>
          </p:cNvSpPr>
          <p:nvPr>
            <p:ph idx="1"/>
          </p:nvPr>
        </p:nvSpPr>
        <p:spPr/>
        <p:txBody>
          <a:bodyPr/>
          <a:lstStyle/>
          <a:p>
            <a:pPr marL="0" indent="0">
              <a:buNone/>
            </a:pPr>
            <a:r>
              <a:rPr lang="en-US" sz="2800" dirty="0"/>
              <a:t>Visit IRP or any one of its Collaborative of Poverty Center partners for one week to </a:t>
            </a:r>
          </a:p>
          <a:p>
            <a:pPr marL="0" indent="0">
              <a:buNone/>
            </a:pPr>
            <a:endParaRPr lang="en-US" sz="800" dirty="0"/>
          </a:p>
          <a:p>
            <a:pPr marL="514350" indent="-514350">
              <a:buFont typeface="+mj-lt"/>
              <a:buAutoNum type="arabicPeriod"/>
            </a:pPr>
            <a:r>
              <a:rPr lang="en-US" sz="2800" dirty="0"/>
              <a:t>Interact with the center’s resident faculty</a:t>
            </a:r>
          </a:p>
          <a:p>
            <a:pPr marL="514350" indent="-514350">
              <a:buFont typeface="+mj-lt"/>
              <a:buAutoNum type="arabicPeriod"/>
            </a:pPr>
            <a:endParaRPr lang="en-US" sz="800" dirty="0"/>
          </a:p>
          <a:p>
            <a:pPr marL="514350" indent="-514350">
              <a:buFont typeface="+mj-lt"/>
              <a:buAutoNum type="arabicPeriod"/>
            </a:pPr>
            <a:r>
              <a:rPr lang="en-US" sz="2800" dirty="0"/>
              <a:t>Present a poverty-related seminar </a:t>
            </a:r>
          </a:p>
          <a:p>
            <a:pPr marL="514350" indent="-514350">
              <a:buFont typeface="+mj-lt"/>
              <a:buAutoNum type="arabicPeriod"/>
            </a:pPr>
            <a:endParaRPr lang="en-US" sz="800" dirty="0"/>
          </a:p>
          <a:p>
            <a:pPr marL="514350" indent="-514350">
              <a:buFont typeface="+mj-lt"/>
              <a:buAutoNum type="arabicPeriod"/>
            </a:pPr>
            <a:r>
              <a:rPr lang="en-US" sz="2800" dirty="0"/>
              <a:t>Become acquainted with center staff and resources</a:t>
            </a:r>
          </a:p>
          <a:p>
            <a:pPr marL="0" indent="0">
              <a:buNone/>
            </a:pPr>
            <a:endParaRPr lang="en-US" sz="2800" dirty="0"/>
          </a:p>
        </p:txBody>
      </p:sp>
      <p:sp>
        <p:nvSpPr>
          <p:cNvPr id="4" name="Slide Number Placeholder 3">
            <a:extLst>
              <a:ext uri="{FF2B5EF4-FFF2-40B4-BE49-F238E27FC236}">
                <a16:creationId xmlns:a16="http://schemas.microsoft.com/office/drawing/2014/main" id="{7E48A535-4F62-E1A3-FAE6-E9F2AAC4F9A5}"/>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5</a:t>
            </a:fld>
            <a:endParaRPr lang="en-US" dirty="0">
              <a:solidFill>
                <a:srgbClr val="000000">
                  <a:lumMod val="50000"/>
                  <a:lumOff val="50000"/>
                </a:srgbClr>
              </a:solidFill>
            </a:endParaRPr>
          </a:p>
        </p:txBody>
      </p:sp>
    </p:spTree>
    <p:extLst>
      <p:ext uri="{BB962C8B-B14F-4D97-AF65-F5344CB8AC3E}">
        <p14:creationId xmlns:p14="http://schemas.microsoft.com/office/powerpoint/2010/main" val="173980024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020762"/>
          </a:xfrm>
        </p:spPr>
        <p:txBody>
          <a:bodyPr>
            <a:normAutofit fontScale="90000"/>
          </a:bodyPr>
          <a:lstStyle/>
          <a:p>
            <a:r>
              <a:rPr lang="en-US" dirty="0"/>
              <a:t>US Collaborative of Poverty Centers </a:t>
            </a:r>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6</a:t>
            </a:fld>
            <a:endParaRPr lang="en-US" dirty="0">
              <a:solidFill>
                <a:srgbClr val="000000">
                  <a:lumMod val="50000"/>
                  <a:lumOff val="50000"/>
                </a:srgbClr>
              </a:solidFill>
            </a:endParaRPr>
          </a:p>
        </p:txBody>
      </p:sp>
      <p:pic>
        <p:nvPicPr>
          <p:cNvPr id="6" name="Content Placeholder 5">
            <a:extLst>
              <a:ext uri="{FF2B5EF4-FFF2-40B4-BE49-F238E27FC236}">
                <a16:creationId xmlns:a16="http://schemas.microsoft.com/office/drawing/2014/main" id="{F87E6DB0-9893-2EF3-1509-52F41C13A598}"/>
              </a:ext>
            </a:extLst>
          </p:cNvPr>
          <p:cNvPicPr>
            <a:picLocks noGrp="1"/>
          </p:cNvPicPr>
          <p:nvPr>
            <p:ph idx="1"/>
          </p:nvPr>
        </p:nvPicPr>
        <p:blipFill rotWithShape="1">
          <a:blip r:embed="rId3">
            <a:extLst>
              <a:ext uri="{28A0092B-C50C-407E-A947-70E740481C1C}">
                <a14:useLocalDpi xmlns:a14="http://schemas.microsoft.com/office/drawing/2010/main" val="0"/>
              </a:ext>
            </a:extLst>
          </a:blip>
          <a:srcRect t="10296"/>
          <a:stretch/>
        </p:blipFill>
        <p:spPr bwMode="auto">
          <a:xfrm>
            <a:off x="916650" y="1600200"/>
            <a:ext cx="7770149" cy="516572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4363453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Institute for Research on Poverty </a:t>
            </a:r>
          </a:p>
        </p:txBody>
      </p:sp>
      <p:sp>
        <p:nvSpPr>
          <p:cNvPr id="3" name="Content Placeholder 2"/>
          <p:cNvSpPr>
            <a:spLocks noGrp="1"/>
          </p:cNvSpPr>
          <p:nvPr>
            <p:ph idx="1"/>
          </p:nvPr>
        </p:nvSpPr>
        <p:spPr/>
        <p:txBody>
          <a:bodyPr/>
          <a:lstStyle/>
          <a:p>
            <a:r>
              <a:rPr lang="en-US" dirty="0"/>
              <a:t>Located within the University of Wisconsin-Madison</a:t>
            </a:r>
          </a:p>
          <a:p>
            <a:r>
              <a:rPr lang="en-US" dirty="0"/>
              <a:t>Director: Sarah Halpern-Meekin</a:t>
            </a:r>
          </a:p>
          <a:p>
            <a:r>
              <a:rPr lang="en-US" dirty="0">
                <a:hlinkClick r:id="rId3"/>
              </a:rPr>
              <a:t>https://www.irp.wisc.edu/</a:t>
            </a:r>
            <a:endParaRPr lang="en-US" dirty="0"/>
          </a:p>
          <a:p>
            <a:r>
              <a:rPr lang="en-US" dirty="0"/>
              <a:t>300+ on and off-campus affiliates</a:t>
            </a:r>
          </a:p>
          <a:p>
            <a:r>
              <a:rPr lang="en-US" dirty="0"/>
              <a:t>National Research Center on Poverty and Economic Mobility </a:t>
            </a:r>
          </a:p>
          <a:p>
            <a:r>
              <a:rPr lang="en-US" dirty="0"/>
              <a:t>Leads the Collaborative of Poverty Centers</a:t>
            </a:r>
          </a:p>
          <a:p>
            <a:endParaRPr lang="en-US" dirty="0"/>
          </a:p>
        </p:txBody>
      </p:sp>
      <p:sp>
        <p:nvSpPr>
          <p:cNvPr id="4" name="Slide Number Placeholder 3"/>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7</a:t>
            </a:fld>
            <a:endParaRPr lang="en-US" dirty="0">
              <a:solidFill>
                <a:srgbClr val="000000">
                  <a:lumMod val="50000"/>
                  <a:lumOff val="50000"/>
                </a:srgbClr>
              </a:solidFill>
            </a:endParaRPr>
          </a:p>
        </p:txBody>
      </p:sp>
    </p:spTree>
    <p:extLst>
      <p:ext uri="{BB962C8B-B14F-4D97-AF65-F5344CB8AC3E}">
        <p14:creationId xmlns:p14="http://schemas.microsoft.com/office/powerpoint/2010/main" val="380646439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9BF0D-FC68-2E1F-F050-480ED49B4F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9356F4-2115-F752-AE35-C0A14A02F185}"/>
              </a:ext>
            </a:extLst>
          </p:cNvPr>
          <p:cNvSpPr>
            <a:spLocks noGrp="1"/>
          </p:cNvSpPr>
          <p:nvPr>
            <p:ph type="title"/>
          </p:nvPr>
        </p:nvSpPr>
        <p:spPr/>
        <p:txBody>
          <a:bodyPr>
            <a:normAutofit fontScale="90000"/>
          </a:bodyPr>
          <a:lstStyle/>
          <a:p>
            <a:r>
              <a:rPr lang="en-US" dirty="0"/>
              <a:t>Center on Poverty &amp; Social Policy</a:t>
            </a:r>
          </a:p>
        </p:txBody>
      </p:sp>
      <p:sp>
        <p:nvSpPr>
          <p:cNvPr id="3" name="Content Placeholder 2">
            <a:extLst>
              <a:ext uri="{FF2B5EF4-FFF2-40B4-BE49-F238E27FC236}">
                <a16:creationId xmlns:a16="http://schemas.microsoft.com/office/drawing/2014/main" id="{812B800A-C730-96D3-F238-CAE90D9A8E48}"/>
              </a:ext>
            </a:extLst>
          </p:cNvPr>
          <p:cNvSpPr>
            <a:spLocks noGrp="1"/>
          </p:cNvSpPr>
          <p:nvPr>
            <p:ph idx="1"/>
          </p:nvPr>
        </p:nvSpPr>
        <p:spPr/>
        <p:txBody>
          <a:bodyPr/>
          <a:lstStyle/>
          <a:p>
            <a:r>
              <a:rPr lang="en-US" dirty="0"/>
              <a:t>Columbia University</a:t>
            </a:r>
          </a:p>
          <a:p>
            <a:r>
              <a:rPr lang="en-US" dirty="0"/>
              <a:t>Director: Christopher Wimer</a:t>
            </a:r>
          </a:p>
          <a:p>
            <a:r>
              <a:rPr lang="en-US" dirty="0">
                <a:hlinkClick r:id="rId3"/>
              </a:rPr>
              <a:t>https://www.povertycenter.columbia.edu/</a:t>
            </a:r>
            <a:endParaRPr lang="en-US" dirty="0"/>
          </a:p>
          <a:p>
            <a:r>
              <a:rPr lang="en-US" dirty="0"/>
              <a:t>56 affiliates</a:t>
            </a:r>
          </a:p>
          <a:p>
            <a:r>
              <a:rPr lang="en-US" dirty="0"/>
              <a:t>Example Areas of Focus:</a:t>
            </a:r>
          </a:p>
          <a:p>
            <a:pPr lvl="1"/>
            <a:r>
              <a:rPr lang="en-US" sz="3200" dirty="0"/>
              <a:t>Poverty Trends and Measurement</a:t>
            </a:r>
          </a:p>
          <a:p>
            <a:pPr lvl="1"/>
            <a:r>
              <a:rPr lang="en-US" sz="3200" dirty="0"/>
              <a:t>Tax Credits </a:t>
            </a:r>
          </a:p>
        </p:txBody>
      </p:sp>
      <p:sp>
        <p:nvSpPr>
          <p:cNvPr id="4" name="Slide Number Placeholder 3">
            <a:extLst>
              <a:ext uri="{FF2B5EF4-FFF2-40B4-BE49-F238E27FC236}">
                <a16:creationId xmlns:a16="http://schemas.microsoft.com/office/drawing/2014/main" id="{5F9DD98D-35E6-F717-0D51-2D340A4D973E}"/>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8</a:t>
            </a:fld>
            <a:endParaRPr lang="en-US" dirty="0">
              <a:solidFill>
                <a:srgbClr val="000000">
                  <a:lumMod val="50000"/>
                  <a:lumOff val="50000"/>
                </a:srgbClr>
              </a:solidFill>
            </a:endParaRPr>
          </a:p>
        </p:txBody>
      </p:sp>
      <p:pic>
        <p:nvPicPr>
          <p:cNvPr id="5" name="Picture 2" descr="CPSP">
            <a:extLst>
              <a:ext uri="{FF2B5EF4-FFF2-40B4-BE49-F238E27FC236}">
                <a16:creationId xmlns:a16="http://schemas.microsoft.com/office/drawing/2014/main" id="{E4718149-3FA5-78FC-F87A-E94718E3F8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7333" y="5466525"/>
            <a:ext cx="4158086" cy="1299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371491"/>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658E6F-E5C3-30E6-7CBA-687D75E886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773666-FC83-6AE8-8836-0A886E880051}"/>
              </a:ext>
            </a:extLst>
          </p:cNvPr>
          <p:cNvSpPr>
            <a:spLocks noGrp="1"/>
          </p:cNvSpPr>
          <p:nvPr>
            <p:ph type="title"/>
          </p:nvPr>
        </p:nvSpPr>
        <p:spPr/>
        <p:txBody>
          <a:bodyPr>
            <a:normAutofit/>
          </a:bodyPr>
          <a:lstStyle/>
          <a:p>
            <a:r>
              <a:rPr lang="en-US" dirty="0"/>
              <a:t>Center on Race and Wealth</a:t>
            </a:r>
          </a:p>
        </p:txBody>
      </p:sp>
      <p:sp>
        <p:nvSpPr>
          <p:cNvPr id="3" name="Content Placeholder 2">
            <a:extLst>
              <a:ext uri="{FF2B5EF4-FFF2-40B4-BE49-F238E27FC236}">
                <a16:creationId xmlns:a16="http://schemas.microsoft.com/office/drawing/2014/main" id="{DA685329-221D-866D-C4A0-EFB598BC09FD}"/>
              </a:ext>
            </a:extLst>
          </p:cNvPr>
          <p:cNvSpPr>
            <a:spLocks noGrp="1"/>
          </p:cNvSpPr>
          <p:nvPr>
            <p:ph idx="1"/>
          </p:nvPr>
        </p:nvSpPr>
        <p:spPr/>
        <p:txBody>
          <a:bodyPr/>
          <a:lstStyle/>
          <a:p>
            <a:r>
              <a:rPr lang="en-US" sz="3600" dirty="0"/>
              <a:t>Howard University</a:t>
            </a:r>
          </a:p>
          <a:p>
            <a:r>
              <a:rPr lang="en-US" sz="3600" dirty="0"/>
              <a:t>Director: Haydar Kurban</a:t>
            </a:r>
          </a:p>
          <a:p>
            <a:r>
              <a:rPr lang="en-US" sz="3600" dirty="0">
                <a:hlinkClick r:id="rId3"/>
              </a:rPr>
              <a:t>https://coascenters.howard.edu/research-centers/center-race-and-wealth</a:t>
            </a:r>
            <a:endParaRPr lang="en-US" sz="3600" dirty="0"/>
          </a:p>
          <a:p>
            <a:r>
              <a:rPr lang="en-US" sz="3600" dirty="0"/>
              <a:t>Example Areas Focus: </a:t>
            </a:r>
          </a:p>
          <a:p>
            <a:pPr lvl="1"/>
            <a:r>
              <a:rPr lang="en-US" sz="3000" dirty="0"/>
              <a:t>Asset Building</a:t>
            </a:r>
          </a:p>
          <a:p>
            <a:pPr lvl="1"/>
            <a:r>
              <a:rPr lang="en-US" sz="3000" dirty="0"/>
              <a:t>Wealth Accumulation</a:t>
            </a:r>
          </a:p>
          <a:p>
            <a:pPr lvl="1"/>
            <a:r>
              <a:rPr lang="en-US" sz="3000" dirty="0"/>
              <a:t>Racial Wealth Disparities</a:t>
            </a:r>
          </a:p>
          <a:p>
            <a:endParaRPr lang="en-US" sz="3300" dirty="0"/>
          </a:p>
        </p:txBody>
      </p:sp>
      <p:sp>
        <p:nvSpPr>
          <p:cNvPr id="4" name="Slide Number Placeholder 3">
            <a:extLst>
              <a:ext uri="{FF2B5EF4-FFF2-40B4-BE49-F238E27FC236}">
                <a16:creationId xmlns:a16="http://schemas.microsoft.com/office/drawing/2014/main" id="{71BFC77D-AFC2-4BED-FE23-27FADAF03206}"/>
              </a:ext>
            </a:extLst>
          </p:cNvPr>
          <p:cNvSpPr>
            <a:spLocks noGrp="1"/>
          </p:cNvSpPr>
          <p:nvPr>
            <p:ph type="sldNum" sz="quarter" idx="12"/>
          </p:nvPr>
        </p:nvSpPr>
        <p:spPr/>
        <p:txBody>
          <a:bodyPr/>
          <a:lstStyle/>
          <a:p>
            <a:fld id="{BB031200-BED1-4653-818C-32F74D7F0C11}" type="slidenum">
              <a:rPr lang="en-US" smtClean="0">
                <a:solidFill>
                  <a:srgbClr val="000000">
                    <a:lumMod val="50000"/>
                    <a:lumOff val="50000"/>
                  </a:srgbClr>
                </a:solidFill>
              </a:rPr>
              <a:pPr/>
              <a:t>9</a:t>
            </a:fld>
            <a:endParaRPr lang="en-US" dirty="0">
              <a:solidFill>
                <a:srgbClr val="000000">
                  <a:lumMod val="50000"/>
                  <a:lumOff val="50000"/>
                </a:srgbClr>
              </a:solidFill>
            </a:endParaRPr>
          </a:p>
        </p:txBody>
      </p:sp>
      <p:pic>
        <p:nvPicPr>
          <p:cNvPr id="6" name="Content Placeholder 5" descr="Text&#10;&#10;Description automatically generated with low confidence">
            <a:extLst>
              <a:ext uri="{FF2B5EF4-FFF2-40B4-BE49-F238E27FC236}">
                <a16:creationId xmlns:a16="http://schemas.microsoft.com/office/drawing/2014/main" id="{CD677517-120E-2CD5-C472-D2D483D433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7165279" y="4297926"/>
            <a:ext cx="1826321" cy="246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31595"/>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41&quot;&gt;&lt;object type=&quot;3&quot; unique_id=&quot;10042&quot;&gt;&lt;property id=&quot;20148&quot; value=&quot;5&quot;/&gt;&lt;property id=&quot;20300&quot; value=&quot;Slide 1 - &amp;quot;   Employment Services for Noncustodial Parents:  Implementation Findings from the Child Support Noncustodial Paren&quot;/&gt;&lt;property id=&quot;20307&quot; value=&quot;515&quot;/&gt;&lt;/object&gt;&lt;object type=&quot;3&quot; unique_id=&quot;10043&quot;&gt;&lt;property id=&quot;20148&quot; value=&quot;5&quot;/&gt;&lt;property id=&quot;20300&quot; value=&quot;Slide 2 - &amp;quot;Acknowledgements&amp;quot;&quot;/&gt;&lt;property id=&quot;20307&quot; value=&quot;513&quot;/&gt;&lt;/object&gt;&lt;object type=&quot;3&quot; unique_id=&quot;10044&quot;&gt;&lt;property id=&quot;20148&quot; value=&quot;5&quot;/&gt;&lt;property id=&quot;20300&quot; value=&quot;Slide 3 - &amp;quot;Overview&amp;quot;&quot;/&gt;&lt;property id=&quot;20307&quot; value=&quot;514&quot;/&gt;&lt;/object&gt;&lt;object type=&quot;3&quot; unique_id=&quot;10045&quot;&gt;&lt;property id=&quot;20148&quot; value=&quot;5&quot;/&gt;&lt;property id=&quot;20300&quot; value=&quot;Slide 4&quot;/&gt;&lt;property id=&quot;20307&quot; value=&quot;537&quot;/&gt;&lt;/object&gt;&lt;object type=&quot;3&quot; unique_id=&quot;10046&quot;&gt;&lt;property id=&quot;20148&quot; value=&quot;5&quot;/&gt;&lt;property id=&quot;20300&quot; value=&quot;Slide 5 - &amp;quot;Background&amp;quot;&quot;/&gt;&lt;property id=&quot;20307&quot; value=&quot;516&quot;/&gt;&lt;/object&gt;&lt;object type=&quot;3&quot; unique_id=&quot;10047&quot;&gt;&lt;property id=&quot;20148&quot; value=&quot;5&quot;/&gt;&lt;property id=&quot;20300&quot; value=&quot;Slide 6 - &amp;quot;Background&amp;quot;&quot;/&gt;&lt;property id=&quot;20307&quot; value=&quot;517&quot;/&gt;&lt;/object&gt;&lt;object type=&quot;3&quot; unique_id=&quot;10048&quot;&gt;&lt;property id=&quot;20148&quot; value=&quot;5&quot;/&gt;&lt;property id=&quot;20300&quot; value=&quot;Slide 7 - &amp;quot;Evaluation Components and Study Goals&amp;quot;&quot;/&gt;&lt;property id=&quot;20307&quot; value=&quot;520&quot;/&gt;&lt;/object&gt;&lt;object type=&quot;3&quot; unique_id=&quot;10049&quot;&gt;&lt;property id=&quot;20148&quot; value=&quot;5&quot;/&gt;&lt;property id=&quot;20300&quot; value=&quot;Slide 8 - &amp;quot;Data Sources&amp;quot;&quot;/&gt;&lt;property id=&quot;20307&quot; value=&quot;563&quot;/&gt;&lt;/object&gt;&lt;object type=&quot;3&quot; unique_id=&quot;10050&quot;&gt;&lt;property id=&quot;20148&quot; value=&quot;5&quot;/&gt;&lt;property id=&quot;20300&quot; value=&quot;Slide 9 - &amp;quot;Implementation Sites&amp;quot;&quot;/&gt;&lt;property id=&quot;20307&quot; value=&quot;518&quot;/&gt;&lt;/object&gt;&lt;object type=&quot;3&quot; unique_id=&quot;10051&quot;&gt;&lt;property id=&quot;20148&quot; value=&quot;5&quot;/&gt;&lt;property id=&quot;20300&quot; value=&quot;Slide 10 - &amp;quot;Program Model: Key Elements&amp;quot;&quot;/&gt;&lt;property id=&quot;20307&quot; value=&quot;519&quot;/&gt;&lt;/object&gt;&lt;object type=&quot;3&quot; unique_id=&quot;10052&quot;&gt;&lt;property id=&quot;20148&quot; value=&quot;5&quot;/&gt;&lt;property id=&quot;20300&quot; value=&quot;Slide 11&quot;/&gt;&lt;property id=&quot;20307&quot; value=&quot;538&quot;/&gt;&lt;/object&gt;&lt;object type=&quot;3&quot; unique_id=&quot;10053&quot;&gt;&lt;property id=&quot;20148&quot; value=&quot;5&quot;/&gt;&lt;property id=&quot;20300&quot; value=&quot;Slide 12 - &amp;quot;Participant Characteristics&amp;quot;&quot;/&gt;&lt;property id=&quot;20307&quot; value=&quot;528&quot;/&gt;&lt;/object&gt;&lt;object type=&quot;3&quot; unique_id=&quot;10054&quot;&gt;&lt;property id=&quot;20148&quot; value=&quot;5&quot;/&gt;&lt;property id=&quot;20300&quot; value=&quot;Slide 13 - &amp;quot;Employment, Earnings, and Child Support&amp;quot;&quot;/&gt;&lt;property id=&quot;20307&quot; value=&quot;527&quot;/&gt;&lt;/object&gt;&lt;object type=&quot;3&quot; unique_id=&quot;10055&quot;&gt;&lt;property id=&quot;20148&quot; value=&quot;5&quot;/&gt;&lt;property id=&quot;20300&quot; value=&quot;Slide 14 - &amp;quot;Challenging Caseload&amp;quot;&quot;/&gt;&lt;property id=&quot;20307&quot; value=&quot;530&quot;/&gt;&lt;/object&gt;&lt;object type=&quot;3&quot; unique_id=&quot;10056&quot;&gt;&lt;property id=&quot;20148&quot; value=&quot;5&quot;/&gt;&lt;property id=&quot;20300&quot; value=&quot;Slide 15&quot;/&gt;&lt;property id=&quot;20307&quot; value=&quot;539&quot;/&gt;&lt;/object&gt;&lt;object type=&quot;3&quot; unique_id=&quot;10057&quot;&gt;&lt;property id=&quot;20148&quot; value=&quot;5&quot;/&gt;&lt;property id=&quot;20300&quot; value=&quot;Slide 16 - &amp;quot;Employment Services for CSPED Participants&amp;quot;&quot;/&gt;&lt;property id=&quot;20307&quot; value=&quot;532&quot;/&gt;&lt;/object&gt;&lt;object type=&quot;3&quot; unique_id=&quot;10058&quot;&gt;&lt;property id=&quot;20148&quot; value=&quot;5&quot;/&gt;&lt;property id=&quot;20300&quot; value=&quot;Slide 17 - &amp;quot;Employment Service Dosage&amp;quot;&quot;/&gt;&lt;property id=&quot;20307&quot; value=&quot;533&quot;/&gt;&lt;/object&gt;&lt;object type=&quot;3&quot; unique_id=&quot;10059&quot;&gt;&lt;property id=&quot;20148&quot; value=&quot;5&quot;/&gt;&lt;property id=&quot;20300&quot; value=&quot;Slide 18 - &amp;quot;Incentives and Work Supports&amp;quot;&quot;/&gt;&lt;property id=&quot;20307&quot; value=&quot;534&quot;/&gt;&lt;/object&gt;&lt;object type=&quot;3&quot; unique_id=&quot;10060&quot;&gt;&lt;property id=&quot;20148&quot; value=&quot;5&quot;/&gt;&lt;property id=&quot;20300&quot; value=&quot;Slide 19&quot;/&gt;&lt;property id=&quot;20307&quot; value=&quot;540&quot;/&gt;&lt;/object&gt;&lt;object type=&quot;3&quot; unique_id=&quot;10061&quot;&gt;&lt;property id=&quot;20148&quot; value=&quot;5&quot;/&gt;&lt;property id=&quot;20300&quot; value=&quot;Slide 20 - &amp;quot;Trust and Relationship-Building&amp;quot;&quot;/&gt;&lt;property id=&quot;20307&quot; value=&quot;557&quot;/&gt;&lt;/object&gt;&lt;object type=&quot;3&quot; unique_id=&quot;10062&quot;&gt;&lt;property id=&quot;20148&quot; value=&quot;5&quot;/&gt;&lt;property id=&quot;20300&quot; value=&quot;Slide 21 - &amp;quot;Attaining Buy-In&amp;quot;&quot;/&gt;&lt;property id=&quot;20307&quot; value=&quot;559&quot;/&gt;&lt;/object&gt;&lt;object type=&quot;3&quot; unique_id=&quot;10063&quot;&gt;&lt;property id=&quot;20148&quot; value=&quot;5&quot;/&gt;&lt;property id=&quot;20300&quot; value=&quot;Slide 22 - &amp;quot;Multiple Complex Barriers to Employment&amp;quot;&quot;/&gt;&lt;property id=&quot;20307&quot; value=&quot;555&quot;/&gt;&lt;/object&gt;&lt;object type=&quot;3&quot; unique_id=&quot;10064&quot;&gt;&lt;property id=&quot;20148&quot; value=&quot;5&quot;/&gt;&lt;property id=&quot;20300&quot; value=&quot;Slide 23 - &amp;quot;Criminal Backgrounds&amp;quot;&quot;/&gt;&lt;property id=&quot;20307&quot; value=&quot;558&quot;/&gt;&lt;/object&gt;&lt;object type=&quot;3&quot; unique_id=&quot;10065&quot;&gt;&lt;property id=&quot;20148&quot; value=&quot;5&quot;/&gt;&lt;property id=&quot;20300&quot; value=&quot;Slide 24 - &amp;quot;The Crucial Role of Staffing and Collaboration&amp;quot;&quot;/&gt;&lt;property id=&quot;20307&quot; value=&quot;560&quot;/&gt;&lt;/object&gt;&lt;object type=&quot;3&quot; unique_id=&quot;10066&quot;&gt;&lt;property id=&quot;20148&quot; value=&quot;5&quot;/&gt;&lt;property id=&quot;20300&quot; value=&quot;Slide 25 - &amp;quot;The Crucial Role of Staffing and Collaboration (2)&amp;quot;&quot;/&gt;&lt;property id=&quot;20307&quot; value=&quot;561&quot;/&gt;&lt;/object&gt;&lt;object type=&quot;3&quot; unique_id=&quot;10067&quot;&gt;&lt;property id=&quot;20148&quot; value=&quot;5&quot;/&gt;&lt;property id=&quot;20300&quot; value=&quot;Slide 26 - &amp;quot;In Conclusion&amp;quot;&quot;/&gt;&lt;property id=&quot;20307&quot; value=&quot;564&quot;/&gt;&lt;/object&gt;&lt;object type=&quot;3&quot; unique_id=&quot;10068&quot;&gt;&lt;property id=&quot;20148&quot; value=&quot;5&quot;/&gt;&lt;property id=&quot;20300&quot; value=&quot;Slide 27&quot;/&gt;&lt;property id=&quot;20307&quot; value=&quot;562&quot;/&gt;&lt;/object&gt;&lt;/object&gt;&lt;object type=&quot;8&quot; unique_id=&quot;10097&quot;&gt;&lt;/object&gt;&lt;/object&gt;&lt;/database&gt;"/>
  <p:tag name="MMPROD_NEXTUNIQUEID" val="10010"/>
  <p:tag name="SECTOMILLISECCONVERTED" val="1"/>
</p:tagLst>
</file>

<file path=ppt/theme/theme1.xml><?xml version="1.0" encoding="utf-8"?>
<a:theme xmlns:a="http://schemas.openxmlformats.org/drawingml/2006/main" name="IRP-PPT-Template-nopic3">
  <a:themeElements>
    <a:clrScheme name="UW secondary colors">
      <a:dk1>
        <a:srgbClr val="000000"/>
      </a:dk1>
      <a:lt1>
        <a:sysClr val="window" lastClr="FFFFFF"/>
      </a:lt1>
      <a:dk2>
        <a:srgbClr val="5E5E5E"/>
      </a:dk2>
      <a:lt2>
        <a:srgbClr val="DDDDDD"/>
      </a:lt2>
      <a:accent1>
        <a:srgbClr val="6B9999"/>
      </a:accent1>
      <a:accent2>
        <a:srgbClr val="97B85F"/>
      </a:accent2>
      <a:accent3>
        <a:srgbClr val="FF8000"/>
      </a:accent3>
      <a:accent4>
        <a:srgbClr val="737373"/>
      </a:accent4>
      <a:accent5>
        <a:srgbClr val="FFBF06"/>
      </a:accent5>
      <a:accent6>
        <a:srgbClr val="DA004C"/>
      </a:accent6>
      <a:hlink>
        <a:srgbClr val="386666"/>
      </a:hlink>
      <a:folHlink>
        <a:srgbClr val="386666"/>
      </a:folHlink>
    </a:clrScheme>
    <a:fontScheme name="Lato">
      <a:majorFont>
        <a:latin typeface="Lato"/>
        <a:ea typeface=""/>
        <a:cs typeface=""/>
      </a:majorFont>
      <a:minorFont>
        <a:latin typeface="Lato"/>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RP Template_Lato.potx [Read-Only]" id="{373E11EE-F03C-4FC3-B6C4-80E7EDAB0F03}" vid="{1F030EAB-A165-4A6D-BD8C-33417B3C7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2019-IRP-PPT-Template</Template>
  <TotalTime>2516</TotalTime>
  <Words>3315</Words>
  <Application>Microsoft Office PowerPoint</Application>
  <PresentationFormat>On-screen Show (4:3)</PresentationFormat>
  <Paragraphs>467</Paragraphs>
  <Slides>23</Slides>
  <Notes>23</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23</vt:i4>
      </vt:variant>
    </vt:vector>
  </HeadingPairs>
  <TitlesOfParts>
    <vt:vector size="37" baseType="lpstr">
      <vt:lpstr>Arial</vt:lpstr>
      <vt:lpstr>Calibri</vt:lpstr>
      <vt:lpstr>Corbel</vt:lpstr>
      <vt:lpstr>freight-sans-pro</vt:lpstr>
      <vt:lpstr>freight-text-pro</vt:lpstr>
      <vt:lpstr>Helvetica Neue</vt:lpstr>
      <vt:lpstr>inherit</vt:lpstr>
      <vt:lpstr>Lato</vt:lpstr>
      <vt:lpstr>Open Sans</vt:lpstr>
      <vt:lpstr>proxima-nova</vt:lpstr>
      <vt:lpstr>Red Hat Text</vt:lpstr>
      <vt:lpstr>Roboto</vt:lpstr>
      <vt:lpstr>Roboto Condensed</vt:lpstr>
      <vt:lpstr>IRP-PPT-Template-nopic3</vt:lpstr>
      <vt:lpstr>Visiting Poverty Scholars Program</vt:lpstr>
      <vt:lpstr>Welcome</vt:lpstr>
      <vt:lpstr>Agenda</vt:lpstr>
      <vt:lpstr>Program Goal</vt:lpstr>
      <vt:lpstr>Program Activities</vt:lpstr>
      <vt:lpstr>US Collaborative of Poverty Centers </vt:lpstr>
      <vt:lpstr>Institute for Research on Poverty </vt:lpstr>
      <vt:lpstr>Center on Poverty &amp; Social Policy</vt:lpstr>
      <vt:lpstr>Center on Race and Wealth</vt:lpstr>
      <vt:lpstr>Poverty Solutions</vt:lpstr>
      <vt:lpstr>Center for Poverty Research</vt:lpstr>
      <vt:lpstr>Wilson Sheehan Lab for Economic Opportunities</vt:lpstr>
      <vt:lpstr>Stanford Center of Poverty and Inequality</vt:lpstr>
      <vt:lpstr>Center for Poverty &amp; Inequality Research</vt:lpstr>
      <vt:lpstr>Center for Population, Inequality, &amp; Policy</vt:lpstr>
      <vt:lpstr>West Coast Poverty Center</vt:lpstr>
      <vt:lpstr>Application Process: Eligibility</vt:lpstr>
      <vt:lpstr>Application Process: Funding</vt:lpstr>
      <vt:lpstr>Application Process: Application</vt:lpstr>
      <vt:lpstr>Application Process: Timeline</vt:lpstr>
      <vt:lpstr>Application Resources</vt:lpstr>
      <vt:lpstr>Q &amp; A</vt:lpstr>
      <vt:lpstr>Wrap up &amp; closing</vt:lpstr>
    </vt:vector>
  </TitlesOfParts>
  <Company>Univ of Wisc-Madison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c:title>
  <dc:creator>Rebecca Jourdan Schwei</dc:creator>
  <cp:lastModifiedBy>Rebecca Jourdan Schwei</cp:lastModifiedBy>
  <cp:revision>266</cp:revision>
  <cp:lastPrinted>2019-03-12T19:31:09Z</cp:lastPrinted>
  <dcterms:created xsi:type="dcterms:W3CDTF">2023-10-05T16:01:37Z</dcterms:created>
  <dcterms:modified xsi:type="dcterms:W3CDTF">2025-04-11T18:33:27Z</dcterms:modified>
</cp:coreProperties>
</file>